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0233600" cy="40233600"/>
  <p:notesSz cx="7004050" cy="9290050"/>
  <p:defaultTextStyle>
    <a:defPPr>
      <a:defRPr lang="en-US"/>
    </a:defPPr>
    <a:lvl1pPr marL="0" algn="l" defTabSz="4023067" rtl="0" eaLnBrk="1" latinLnBrk="0" hangingPunct="1">
      <a:defRPr sz="7900" kern="1200">
        <a:solidFill>
          <a:schemeClr val="tx1"/>
        </a:solidFill>
        <a:latin typeface="+mn-lt"/>
        <a:ea typeface="+mn-ea"/>
        <a:cs typeface="+mn-cs"/>
      </a:defRPr>
    </a:lvl1pPr>
    <a:lvl2pPr marL="2011534" algn="l" defTabSz="4023067" rtl="0" eaLnBrk="1" latinLnBrk="0" hangingPunct="1">
      <a:defRPr sz="7900" kern="1200">
        <a:solidFill>
          <a:schemeClr val="tx1"/>
        </a:solidFill>
        <a:latin typeface="+mn-lt"/>
        <a:ea typeface="+mn-ea"/>
        <a:cs typeface="+mn-cs"/>
      </a:defRPr>
    </a:lvl2pPr>
    <a:lvl3pPr marL="4023067" algn="l" defTabSz="4023067" rtl="0" eaLnBrk="1" latinLnBrk="0" hangingPunct="1">
      <a:defRPr sz="7900" kern="1200">
        <a:solidFill>
          <a:schemeClr val="tx1"/>
        </a:solidFill>
        <a:latin typeface="+mn-lt"/>
        <a:ea typeface="+mn-ea"/>
        <a:cs typeface="+mn-cs"/>
      </a:defRPr>
    </a:lvl3pPr>
    <a:lvl4pPr marL="6034601" algn="l" defTabSz="4023067" rtl="0" eaLnBrk="1" latinLnBrk="0" hangingPunct="1">
      <a:defRPr sz="7900" kern="1200">
        <a:solidFill>
          <a:schemeClr val="tx1"/>
        </a:solidFill>
        <a:latin typeface="+mn-lt"/>
        <a:ea typeface="+mn-ea"/>
        <a:cs typeface="+mn-cs"/>
      </a:defRPr>
    </a:lvl4pPr>
    <a:lvl5pPr marL="8046135" algn="l" defTabSz="4023067" rtl="0" eaLnBrk="1" latinLnBrk="0" hangingPunct="1">
      <a:defRPr sz="7900" kern="1200">
        <a:solidFill>
          <a:schemeClr val="tx1"/>
        </a:solidFill>
        <a:latin typeface="+mn-lt"/>
        <a:ea typeface="+mn-ea"/>
        <a:cs typeface="+mn-cs"/>
      </a:defRPr>
    </a:lvl5pPr>
    <a:lvl6pPr marL="10057668" algn="l" defTabSz="4023067" rtl="0" eaLnBrk="1" latinLnBrk="0" hangingPunct="1">
      <a:defRPr sz="7900" kern="1200">
        <a:solidFill>
          <a:schemeClr val="tx1"/>
        </a:solidFill>
        <a:latin typeface="+mn-lt"/>
        <a:ea typeface="+mn-ea"/>
        <a:cs typeface="+mn-cs"/>
      </a:defRPr>
    </a:lvl6pPr>
    <a:lvl7pPr marL="12069202" algn="l" defTabSz="4023067" rtl="0" eaLnBrk="1" latinLnBrk="0" hangingPunct="1">
      <a:defRPr sz="7900" kern="1200">
        <a:solidFill>
          <a:schemeClr val="tx1"/>
        </a:solidFill>
        <a:latin typeface="+mn-lt"/>
        <a:ea typeface="+mn-ea"/>
        <a:cs typeface="+mn-cs"/>
      </a:defRPr>
    </a:lvl7pPr>
    <a:lvl8pPr marL="14080736" algn="l" defTabSz="4023067" rtl="0" eaLnBrk="1" latinLnBrk="0" hangingPunct="1">
      <a:defRPr sz="7900" kern="1200">
        <a:solidFill>
          <a:schemeClr val="tx1"/>
        </a:solidFill>
        <a:latin typeface="+mn-lt"/>
        <a:ea typeface="+mn-ea"/>
        <a:cs typeface="+mn-cs"/>
      </a:defRPr>
    </a:lvl8pPr>
    <a:lvl9pPr marL="16092270" algn="l" defTabSz="4023067" rtl="0" eaLnBrk="1" latinLnBrk="0" hangingPunct="1">
      <a:defRPr sz="79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2672">
          <p15:clr>
            <a:srgbClr val="A4A3A4"/>
          </p15:clr>
        </p15:guide>
        <p15:guide id="2" pos="126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973F"/>
    <a:srgbClr val="388E3A"/>
    <a:srgbClr val="9CBACC"/>
    <a:srgbClr val="BEE1F6"/>
    <a:srgbClr val="84BCE1"/>
    <a:srgbClr val="D6D6D6"/>
    <a:srgbClr val="0A236F"/>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74" autoAdjust="0"/>
    <p:restoredTop sz="94629" autoAdjust="0"/>
  </p:normalViewPr>
  <p:slideViewPr>
    <p:cSldViewPr>
      <p:cViewPr>
        <p:scale>
          <a:sx n="41" d="100"/>
          <a:sy n="41" d="100"/>
        </p:scale>
        <p:origin x="-3328" y="-80"/>
      </p:cViewPr>
      <p:guideLst>
        <p:guide orient="horz" pos="12672"/>
        <p:guide pos="12672"/>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39502080" y="0"/>
            <a:ext cx="731520" cy="402336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3814" tIns="41907" rIns="83814" bIns="41907" rtlCol="0" anchor="ctr"/>
          <a:lstStyle/>
          <a:p>
            <a:pPr algn="ctr"/>
            <a:endParaRPr lang="en-US" dirty="0"/>
          </a:p>
        </p:txBody>
      </p:sp>
      <p:sp>
        <p:nvSpPr>
          <p:cNvPr id="16" name="Rectangle 15"/>
          <p:cNvSpPr/>
          <p:nvPr userDrawn="1"/>
        </p:nvSpPr>
        <p:spPr>
          <a:xfrm>
            <a:off x="0" y="0"/>
            <a:ext cx="731520" cy="402336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3814" tIns="41907" rIns="83814" bIns="41907" rtlCol="0" anchor="ctr"/>
          <a:lstStyle/>
          <a:p>
            <a:pPr algn="ctr"/>
            <a:endParaRPr lang="en-US" dirty="0"/>
          </a:p>
        </p:txBody>
      </p:sp>
      <p:sp>
        <p:nvSpPr>
          <p:cNvPr id="17" name="Rectangle 16"/>
          <p:cNvSpPr/>
          <p:nvPr userDrawn="1"/>
        </p:nvSpPr>
        <p:spPr>
          <a:xfrm>
            <a:off x="0" y="0"/>
            <a:ext cx="40233600" cy="502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3814" tIns="41907" rIns="83814" bIns="41907" rtlCol="0" anchor="ctr"/>
          <a:lstStyle/>
          <a:p>
            <a:pPr algn="ctr"/>
            <a:endParaRPr lang="en-US" dirty="0"/>
          </a:p>
        </p:txBody>
      </p:sp>
      <p:sp>
        <p:nvSpPr>
          <p:cNvPr id="18" name="Rectangle 17"/>
          <p:cNvSpPr/>
          <p:nvPr userDrawn="1"/>
        </p:nvSpPr>
        <p:spPr>
          <a:xfrm>
            <a:off x="0" y="35204400"/>
            <a:ext cx="40233600" cy="5029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3814" tIns="41907" rIns="83814" bIns="41907" rtlCol="0" anchor="ctr"/>
          <a:lstStyle/>
          <a:p>
            <a:pPr algn="ctr"/>
            <a:endParaRPr lang="en-US" dirty="0"/>
          </a:p>
        </p:txBody>
      </p:sp>
      <p:sp>
        <p:nvSpPr>
          <p:cNvPr id="19" name="Instructions"/>
          <p:cNvSpPr/>
          <p:nvPr userDrawn="1"/>
        </p:nvSpPr>
        <p:spPr>
          <a:xfrm>
            <a:off x="-12573000" y="0"/>
            <a:ext cx="11734800" cy="40233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09535" tIns="209535" rIns="209535" bIns="209535"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2200"/>
              </a:spcAft>
            </a:pPr>
            <a:r>
              <a:rPr lang="en-US" sz="8800" dirty="0" smtClean="0">
                <a:solidFill>
                  <a:srgbClr val="7F7F7F"/>
                </a:solidFill>
                <a:latin typeface="Calibri" pitchFamily="34" charset="0"/>
                <a:cs typeface="Calibri" panose="020F0502020204030204" pitchFamily="34" charset="0"/>
              </a:rPr>
              <a:t>Poster Print Size:</a:t>
            </a:r>
            <a:endParaRPr sz="8800" dirty="0">
              <a:solidFill>
                <a:srgbClr val="7F7F7F"/>
              </a:solidFill>
              <a:latin typeface="Calibri" pitchFamily="34" charset="0"/>
              <a:cs typeface="Calibri" panose="020F0502020204030204" pitchFamily="34" charset="0"/>
            </a:endParaRPr>
          </a:p>
          <a:p>
            <a:pPr lvl="0">
              <a:spcBef>
                <a:spcPts val="0"/>
              </a:spcBef>
              <a:spcAft>
                <a:spcPts val="2200"/>
              </a:spcAft>
            </a:pPr>
            <a:r>
              <a:rPr lang="en-US" sz="6000" dirty="0" smtClean="0">
                <a:solidFill>
                  <a:srgbClr val="7F7F7F"/>
                </a:solidFill>
                <a:latin typeface="Calibri" pitchFamily="34" charset="0"/>
                <a:cs typeface="Calibri" panose="020F0502020204030204" pitchFamily="34" charset="0"/>
              </a:rPr>
              <a:t>This poster template is 44” high by 44” wide. It can be used to print any poster with a 1:1 aspect ratio.</a:t>
            </a:r>
          </a:p>
          <a:p>
            <a:pPr lvl="0">
              <a:spcBef>
                <a:spcPts val="0"/>
              </a:spcBef>
              <a:spcAft>
                <a:spcPts val="2200"/>
              </a:spcAft>
            </a:pPr>
            <a:r>
              <a:rPr lang="en-US" sz="8800" dirty="0" smtClean="0">
                <a:solidFill>
                  <a:srgbClr val="7F7F7F"/>
                </a:solidFill>
                <a:latin typeface="Calibri" pitchFamily="34" charset="0"/>
                <a:cs typeface="Calibri" panose="020F0502020204030204" pitchFamily="34" charset="0"/>
              </a:rPr>
              <a:t>Placeholders</a:t>
            </a:r>
            <a:r>
              <a:rPr sz="8800" dirty="0" smtClean="0">
                <a:solidFill>
                  <a:srgbClr val="7F7F7F"/>
                </a:solidFill>
                <a:latin typeface="Calibri" pitchFamily="34" charset="0"/>
                <a:cs typeface="Calibri" panose="020F0502020204030204" pitchFamily="34" charset="0"/>
              </a:rPr>
              <a:t>:</a:t>
            </a:r>
            <a:endParaRPr sz="8800" dirty="0">
              <a:solidFill>
                <a:srgbClr val="7F7F7F"/>
              </a:solidFill>
              <a:latin typeface="Calibri" pitchFamily="34" charset="0"/>
              <a:cs typeface="Calibri" panose="020F0502020204030204" pitchFamily="34" charset="0"/>
            </a:endParaRPr>
          </a:p>
          <a:p>
            <a:pPr lvl="0">
              <a:spcBef>
                <a:spcPts val="0"/>
              </a:spcBef>
              <a:spcAft>
                <a:spcPts val="2200"/>
              </a:spcAft>
            </a:pPr>
            <a:r>
              <a:rPr sz="6000" dirty="0">
                <a:solidFill>
                  <a:srgbClr val="7F7F7F"/>
                </a:solidFill>
                <a:latin typeface="Calibri" pitchFamily="34" charset="0"/>
                <a:cs typeface="Calibri" panose="020F0502020204030204" pitchFamily="34" charset="0"/>
              </a:rPr>
              <a:t>The </a:t>
            </a:r>
            <a:r>
              <a:rPr lang="en-US" sz="6000" dirty="0" smtClean="0">
                <a:solidFill>
                  <a:srgbClr val="7F7F7F"/>
                </a:solidFill>
                <a:latin typeface="Calibri" pitchFamily="34" charset="0"/>
                <a:cs typeface="Calibri" panose="020F0502020204030204" pitchFamily="34" charset="0"/>
              </a:rPr>
              <a:t>various elements included</a:t>
            </a:r>
            <a:r>
              <a:rPr sz="6000" dirty="0" smtClean="0">
                <a:solidFill>
                  <a:srgbClr val="7F7F7F"/>
                </a:solidFill>
                <a:latin typeface="Calibri" pitchFamily="34" charset="0"/>
                <a:cs typeface="Calibri" panose="020F0502020204030204" pitchFamily="34" charset="0"/>
              </a:rPr>
              <a:t> </a:t>
            </a:r>
            <a:r>
              <a:rPr sz="6000" dirty="0">
                <a:solidFill>
                  <a:srgbClr val="7F7F7F"/>
                </a:solidFill>
                <a:latin typeface="Calibri" pitchFamily="34" charset="0"/>
                <a:cs typeface="Calibri" panose="020F0502020204030204" pitchFamily="34" charset="0"/>
              </a:rPr>
              <a:t>in this </a:t>
            </a:r>
            <a:r>
              <a:rPr lang="en-US" sz="6000" dirty="0" smtClean="0">
                <a:solidFill>
                  <a:srgbClr val="7F7F7F"/>
                </a:solidFill>
                <a:latin typeface="Calibri" pitchFamily="34" charset="0"/>
                <a:cs typeface="Calibri" panose="020F0502020204030204" pitchFamily="34" charset="0"/>
              </a:rPr>
              <a:t>poster are ones</a:t>
            </a:r>
            <a:r>
              <a:rPr lang="en-US" sz="6000" baseline="0" dirty="0" smtClean="0">
                <a:solidFill>
                  <a:srgbClr val="7F7F7F"/>
                </a:solidFill>
                <a:latin typeface="Calibri" pitchFamily="34" charset="0"/>
                <a:cs typeface="Calibri" panose="020F0502020204030204" pitchFamily="34" charset="0"/>
              </a:rPr>
              <a:t> we often see in medical, research, and scientific posters.</a:t>
            </a:r>
            <a:r>
              <a:rPr sz="6000" dirty="0" smtClean="0">
                <a:solidFill>
                  <a:srgbClr val="7F7F7F"/>
                </a:solidFill>
                <a:latin typeface="Calibri" pitchFamily="34" charset="0"/>
                <a:cs typeface="Calibri" panose="020F0502020204030204" pitchFamily="34" charset="0"/>
              </a:rPr>
              <a:t> </a:t>
            </a:r>
            <a:r>
              <a:rPr lang="en-US" sz="6000" dirty="0" smtClean="0">
                <a:solidFill>
                  <a:srgbClr val="7F7F7F"/>
                </a:solidFill>
                <a:latin typeface="Calibri" pitchFamily="34" charset="0"/>
                <a:cs typeface="Calibri" panose="020F0502020204030204" pitchFamily="34" charset="0"/>
              </a:rPr>
              <a:t>Feel</a:t>
            </a:r>
            <a:r>
              <a:rPr lang="en-US" sz="6000" baseline="0" dirty="0" smtClean="0">
                <a:solidFill>
                  <a:srgbClr val="7F7F7F"/>
                </a:solidFill>
                <a:latin typeface="Calibri" pitchFamily="34" charset="0"/>
                <a:cs typeface="Calibri" panose="020F0502020204030204" pitchFamily="34" charset="0"/>
              </a:rPr>
              <a:t> free to edit, move,  add, and delete items, or change the layout to suit your needs. Always check with your conference organizer for specific requirements.</a:t>
            </a:r>
          </a:p>
          <a:p>
            <a:pPr lvl="0">
              <a:spcBef>
                <a:spcPts val="0"/>
              </a:spcBef>
              <a:spcAft>
                <a:spcPts val="2200"/>
              </a:spcAft>
            </a:pPr>
            <a:r>
              <a:rPr lang="en-US" sz="8800" dirty="0" smtClean="0">
                <a:solidFill>
                  <a:srgbClr val="7F7F7F"/>
                </a:solidFill>
                <a:latin typeface="Calibri" pitchFamily="34" charset="0"/>
                <a:cs typeface="Calibri" panose="020F0502020204030204" pitchFamily="34" charset="0"/>
              </a:rPr>
              <a:t>Image</a:t>
            </a:r>
            <a:r>
              <a:rPr lang="en-US" sz="8800" baseline="0" dirty="0" smtClean="0">
                <a:solidFill>
                  <a:srgbClr val="7F7F7F"/>
                </a:solidFill>
                <a:latin typeface="Calibri" pitchFamily="34" charset="0"/>
                <a:cs typeface="Calibri" panose="020F0502020204030204" pitchFamily="34" charset="0"/>
              </a:rPr>
              <a:t> Quality</a:t>
            </a:r>
            <a:r>
              <a:rPr lang="en-US" sz="8800" dirty="0" smtClean="0">
                <a:solidFill>
                  <a:srgbClr val="7F7F7F"/>
                </a:solidFill>
                <a:latin typeface="Calibri" pitchFamily="34" charset="0"/>
                <a:cs typeface="Calibri" panose="020F0502020204030204" pitchFamily="34" charset="0"/>
              </a:rPr>
              <a:t>:</a:t>
            </a:r>
          </a:p>
          <a:p>
            <a:pPr lvl="0">
              <a:spcBef>
                <a:spcPts val="0"/>
              </a:spcBef>
              <a:spcAft>
                <a:spcPts val="2200"/>
              </a:spcAft>
            </a:pPr>
            <a:r>
              <a:rPr lang="en-US" sz="6000" dirty="0" smtClean="0">
                <a:solidFill>
                  <a:srgbClr val="7F7F7F"/>
                </a:solidFill>
                <a:latin typeface="Calibri" pitchFamily="34" charset="0"/>
                <a:cs typeface="Calibri" panose="020F0502020204030204" pitchFamily="34" charset="0"/>
              </a:rPr>
              <a:t>You can place digital photos or logo art in your poster file by selecting the </a:t>
            </a:r>
            <a:r>
              <a:rPr lang="en-US" sz="6000" b="1" dirty="0" smtClean="0">
                <a:solidFill>
                  <a:srgbClr val="7F7F7F"/>
                </a:solidFill>
                <a:latin typeface="Calibri" pitchFamily="34" charset="0"/>
                <a:cs typeface="Calibri" panose="020F0502020204030204" pitchFamily="34" charset="0"/>
              </a:rPr>
              <a:t>Insert, Picture</a:t>
            </a:r>
            <a:r>
              <a:rPr lang="en-US" sz="6000" dirty="0" smtClean="0">
                <a:solidFill>
                  <a:srgbClr val="7F7F7F"/>
                </a:solidFill>
                <a:latin typeface="Calibri" pitchFamily="34" charset="0"/>
                <a:cs typeface="Calibri" panose="020F0502020204030204" pitchFamily="34" charset="0"/>
              </a:rPr>
              <a:t> command, or by using standard copy &amp; paste. For best results, all graphic elements should be at least </a:t>
            </a:r>
            <a:r>
              <a:rPr lang="en-US" sz="6000" b="1" dirty="0" smtClean="0">
                <a:solidFill>
                  <a:srgbClr val="7F7F7F"/>
                </a:solidFill>
                <a:latin typeface="Calibri" pitchFamily="34" charset="0"/>
                <a:cs typeface="Calibri" panose="020F0502020204030204" pitchFamily="34" charset="0"/>
              </a:rPr>
              <a:t>150-200 pixels per inch in their final printed size</a:t>
            </a:r>
            <a:r>
              <a:rPr lang="en-US" sz="6000" dirty="0" smtClean="0">
                <a:solidFill>
                  <a:srgbClr val="7F7F7F"/>
                </a:solidFill>
                <a:latin typeface="Calibri" pitchFamily="34" charset="0"/>
                <a:cs typeface="Calibri" panose="020F0502020204030204" pitchFamily="34" charset="0"/>
              </a:rPr>
              <a:t>. For instance, a 1600 x 1200 pixel</a:t>
            </a:r>
            <a:r>
              <a:rPr lang="en-US" sz="6000" baseline="0" dirty="0" smtClean="0">
                <a:solidFill>
                  <a:srgbClr val="7F7F7F"/>
                </a:solidFill>
                <a:latin typeface="Calibri" pitchFamily="34" charset="0"/>
                <a:cs typeface="Calibri" panose="020F0502020204030204" pitchFamily="34" charset="0"/>
              </a:rPr>
              <a:t> photo will usually look fine up to </a:t>
            </a:r>
            <a:r>
              <a:rPr lang="en-US" sz="6000" dirty="0" smtClean="0">
                <a:solidFill>
                  <a:srgbClr val="7F7F7F"/>
                </a:solidFill>
                <a:latin typeface="Calibri" pitchFamily="34" charset="0"/>
                <a:cs typeface="Calibri" panose="020F0502020204030204" pitchFamily="34" charset="0"/>
              </a:rPr>
              <a:t>8“-10” wide on your printed poster.</a:t>
            </a:r>
          </a:p>
          <a:p>
            <a:pPr lvl="0">
              <a:spcBef>
                <a:spcPts val="0"/>
              </a:spcBef>
              <a:spcAft>
                <a:spcPts val="2200"/>
              </a:spcAft>
            </a:pPr>
            <a:r>
              <a:rPr lang="en-US" sz="6000" dirty="0" smtClean="0">
                <a:solidFill>
                  <a:srgbClr val="7F7F7F"/>
                </a:solidFill>
                <a:latin typeface="Calibri" pitchFamily="34" charset="0"/>
                <a:cs typeface="Calibri" panose="020F0502020204030204" pitchFamily="34" charset="0"/>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p>
          <a:p>
            <a:pPr lvl="0">
              <a:spcBef>
                <a:spcPts val="0"/>
              </a:spcBef>
              <a:spcAft>
                <a:spcPts val="2200"/>
              </a:spcAft>
            </a:pPr>
            <a:r>
              <a:rPr lang="en-US" sz="6000" dirty="0" smtClean="0">
                <a:solidFill>
                  <a:srgbClr val="7F7F7F"/>
                </a:solidFill>
                <a:latin typeface="Calibri" pitchFamily="34" charset="0"/>
                <a:cs typeface="Calibri" panose="020F0502020204030204" pitchFamily="34" charset="0"/>
              </a:rPr>
              <a:t>Please note that graphics from websites (such as the logo on your hospital's or university's home page) will only be 72dpi and not suitable for printing.</a:t>
            </a:r>
          </a:p>
          <a:p>
            <a:pPr lvl="0" algn="ctr">
              <a:spcBef>
                <a:spcPts val="0"/>
              </a:spcBef>
              <a:spcAft>
                <a:spcPts val="2200"/>
              </a:spcAft>
            </a:pPr>
            <a:r>
              <a:rPr lang="en-US" sz="4400" dirty="0" smtClean="0">
                <a:solidFill>
                  <a:srgbClr val="7F7F7F"/>
                </a:solidFill>
                <a:latin typeface="Calibri" pitchFamily="34" charset="0"/>
                <a:cs typeface="Calibri" panose="020F0502020204030204" pitchFamily="34" charset="0"/>
              </a:rPr>
              <a:t/>
            </a:r>
            <a:br>
              <a:rPr lang="en-US" sz="4400" dirty="0" smtClean="0">
                <a:solidFill>
                  <a:srgbClr val="7F7F7F"/>
                </a:solidFill>
                <a:latin typeface="Calibri" pitchFamily="34" charset="0"/>
                <a:cs typeface="Calibri" panose="020F0502020204030204" pitchFamily="34" charset="0"/>
              </a:rPr>
            </a:br>
            <a:r>
              <a:rPr lang="en-US" sz="4400" dirty="0" smtClean="0">
                <a:solidFill>
                  <a:srgbClr val="7F7F7F"/>
                </a:solidFill>
                <a:latin typeface="Calibri" pitchFamily="34" charset="0"/>
                <a:cs typeface="Calibri" panose="020F0502020204030204" pitchFamily="34" charset="0"/>
              </a:rPr>
              <a:t>[This sidebar area does not print.]</a:t>
            </a:r>
          </a:p>
        </p:txBody>
      </p:sp>
      <p:grpSp>
        <p:nvGrpSpPr>
          <p:cNvPr id="20" name="Group 19"/>
          <p:cNvGrpSpPr/>
          <p:nvPr userDrawn="1"/>
        </p:nvGrpSpPr>
        <p:grpSpPr>
          <a:xfrm>
            <a:off x="41071800" y="0"/>
            <a:ext cx="11734800" cy="40233600"/>
            <a:chOff x="33832800" y="0"/>
            <a:chExt cx="12801600" cy="43891200"/>
          </a:xfrm>
        </p:grpSpPr>
        <p:sp>
          <p:nvSpPr>
            <p:cNvPr id="21" name="Instructions"/>
            <p:cNvSpPr/>
            <p:nvPr userDrawn="1"/>
          </p:nvSpPr>
          <p:spPr>
            <a:xfrm>
              <a:off x="33832800" y="0"/>
              <a:ext cx="12801600" cy="4389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2200"/>
                </a:spcAft>
              </a:pPr>
              <a:r>
                <a:rPr lang="en-US" sz="8800" dirty="0" smtClean="0">
                  <a:solidFill>
                    <a:schemeClr val="bg1">
                      <a:lumMod val="50000"/>
                    </a:schemeClr>
                  </a:solidFill>
                  <a:latin typeface="Calibri" pitchFamily="34" charset="0"/>
                  <a:cs typeface="Calibri" panose="020F0502020204030204" pitchFamily="34" charset="0"/>
                </a:rPr>
                <a:t>Change</a:t>
              </a:r>
              <a:r>
                <a:rPr lang="en-US" sz="8800" baseline="0" dirty="0" smtClean="0">
                  <a:solidFill>
                    <a:schemeClr val="bg1">
                      <a:lumMod val="50000"/>
                    </a:schemeClr>
                  </a:solidFill>
                  <a:latin typeface="Calibri" pitchFamily="34" charset="0"/>
                  <a:cs typeface="Calibri" panose="020F0502020204030204" pitchFamily="34" charset="0"/>
                </a:rPr>
                <a:t> Color Theme</a:t>
              </a:r>
              <a:r>
                <a:rPr lang="en-US" sz="8800" dirty="0" smtClean="0">
                  <a:solidFill>
                    <a:schemeClr val="bg1">
                      <a:lumMod val="50000"/>
                    </a:schemeClr>
                  </a:solidFill>
                  <a:latin typeface="Calibri" pitchFamily="34" charset="0"/>
                  <a:cs typeface="Calibri" panose="020F0502020204030204" pitchFamily="34" charset="0"/>
                </a:rPr>
                <a:t>:</a:t>
              </a:r>
              <a:endParaRPr sz="8800" dirty="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r>
                <a:rPr lang="en-US" sz="6000" dirty="0" smtClean="0">
                  <a:solidFill>
                    <a:schemeClr val="bg1">
                      <a:lumMod val="50000"/>
                    </a:schemeClr>
                  </a:solidFill>
                  <a:latin typeface="Calibri" pitchFamily="34" charset="0"/>
                  <a:cs typeface="Calibri" panose="020F0502020204030204" pitchFamily="34" charset="0"/>
                </a:rPr>
                <a:t>This template is designed to use the built-in color themes in</a:t>
              </a:r>
              <a:r>
                <a:rPr lang="en-US" sz="6000" baseline="0" dirty="0" smtClean="0">
                  <a:solidFill>
                    <a:schemeClr val="bg1">
                      <a:lumMod val="50000"/>
                    </a:schemeClr>
                  </a:solidFill>
                  <a:latin typeface="Calibri" pitchFamily="34" charset="0"/>
                  <a:cs typeface="Calibri" panose="020F0502020204030204" pitchFamily="34" charset="0"/>
                </a:rPr>
                <a:t> the newer versions of PowerPoint.</a:t>
              </a:r>
            </a:p>
            <a:p>
              <a:pPr lvl="0">
                <a:spcBef>
                  <a:spcPts val="0"/>
                </a:spcBef>
                <a:spcAft>
                  <a:spcPts val="2200"/>
                </a:spcAft>
              </a:pPr>
              <a:r>
                <a:rPr lang="en-US" sz="6000" baseline="0" dirty="0" smtClean="0">
                  <a:solidFill>
                    <a:schemeClr val="bg1">
                      <a:lumMod val="50000"/>
                    </a:schemeClr>
                  </a:solidFill>
                  <a:latin typeface="Calibri" pitchFamily="34" charset="0"/>
                  <a:cs typeface="Calibri" panose="020F0502020204030204" pitchFamily="34" charset="0"/>
                </a:rPr>
                <a:t>To change the color theme, select the </a:t>
              </a:r>
              <a:r>
                <a:rPr lang="en-US" sz="6000" b="1" baseline="0" dirty="0" smtClean="0">
                  <a:solidFill>
                    <a:schemeClr val="bg1">
                      <a:lumMod val="50000"/>
                    </a:schemeClr>
                  </a:solidFill>
                  <a:latin typeface="Calibri" pitchFamily="34" charset="0"/>
                  <a:cs typeface="Calibri" panose="020F0502020204030204" pitchFamily="34" charset="0"/>
                </a:rPr>
                <a:t>Design</a:t>
              </a:r>
              <a:r>
                <a:rPr lang="en-US" sz="6000" baseline="0" dirty="0" smtClean="0">
                  <a:solidFill>
                    <a:schemeClr val="bg1">
                      <a:lumMod val="50000"/>
                    </a:schemeClr>
                  </a:solidFill>
                  <a:latin typeface="Calibri" pitchFamily="34" charset="0"/>
                  <a:cs typeface="Calibri" panose="020F0502020204030204" pitchFamily="34" charset="0"/>
                </a:rPr>
                <a:t> tab, then select the </a:t>
              </a:r>
              <a:r>
                <a:rPr lang="en-US" sz="6000" b="1" baseline="0" dirty="0" smtClean="0">
                  <a:solidFill>
                    <a:schemeClr val="bg1">
                      <a:lumMod val="50000"/>
                    </a:schemeClr>
                  </a:solidFill>
                  <a:latin typeface="Calibri" pitchFamily="34" charset="0"/>
                  <a:cs typeface="Calibri" panose="020F0502020204030204" pitchFamily="34" charset="0"/>
                </a:rPr>
                <a:t>Colors</a:t>
              </a:r>
              <a:r>
                <a:rPr lang="en-US" sz="6000" baseline="0" dirty="0" smtClean="0">
                  <a:solidFill>
                    <a:schemeClr val="bg1">
                      <a:lumMod val="50000"/>
                    </a:schemeClr>
                  </a:solidFill>
                  <a:latin typeface="Calibri" pitchFamily="34" charset="0"/>
                  <a:cs typeface="Calibri" panose="020F0502020204030204" pitchFamily="34" charset="0"/>
                </a:rPr>
                <a:t> drop-down list.</a:t>
              </a:r>
            </a:p>
            <a:p>
              <a:pPr lvl="0">
                <a:spcBef>
                  <a:spcPts val="0"/>
                </a:spcBef>
                <a:spcAft>
                  <a:spcPts val="2200"/>
                </a:spcAft>
              </a:pPr>
              <a:endParaRPr lang="en-US" sz="60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endParaRPr lang="en-US" sz="60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endParaRPr lang="en-US" sz="60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endParaRPr lang="en-US" sz="60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endParaRPr lang="en-US" sz="60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endParaRPr lang="en-US" sz="60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endParaRPr lang="en-US" sz="60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endParaRPr lang="en-US" sz="60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endParaRPr lang="en-US" sz="60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r>
                <a:rPr lang="en-US" sz="6000" baseline="0" dirty="0" smtClean="0">
                  <a:solidFill>
                    <a:schemeClr val="bg1">
                      <a:lumMod val="50000"/>
                    </a:schemeClr>
                  </a:solidFill>
                  <a:latin typeface="Calibri" pitchFamily="34" charset="0"/>
                  <a:cs typeface="Calibri" panose="020F0502020204030204" pitchFamily="34" charset="0"/>
                </a:rPr>
                <a:t>The default color theme for this template is “Office”, so you can always return to that after trying some of the alternatives.</a:t>
              </a:r>
            </a:p>
            <a:p>
              <a:pPr lvl="0">
                <a:spcBef>
                  <a:spcPts val="0"/>
                </a:spcBef>
                <a:spcAft>
                  <a:spcPts val="2200"/>
                </a:spcAft>
              </a:pPr>
              <a:r>
                <a:rPr lang="en-US" sz="8800" dirty="0" smtClean="0">
                  <a:solidFill>
                    <a:schemeClr val="bg1">
                      <a:lumMod val="50000"/>
                    </a:schemeClr>
                  </a:solidFill>
                  <a:latin typeface="Calibri" pitchFamily="34" charset="0"/>
                  <a:cs typeface="Calibri" panose="020F0502020204030204" pitchFamily="34" charset="0"/>
                </a:rPr>
                <a:t>Printing Your Poster:</a:t>
              </a:r>
            </a:p>
            <a:p>
              <a:pPr lvl="0">
                <a:spcBef>
                  <a:spcPts val="0"/>
                </a:spcBef>
                <a:spcAft>
                  <a:spcPts val="2200"/>
                </a:spcAft>
              </a:pPr>
              <a:r>
                <a:rPr lang="en-US" sz="6000" dirty="0" smtClean="0">
                  <a:solidFill>
                    <a:schemeClr val="bg1">
                      <a:lumMod val="50000"/>
                    </a:schemeClr>
                  </a:solidFill>
                  <a:latin typeface="Calibri" pitchFamily="34" charset="0"/>
                  <a:cs typeface="Calibri" panose="020F0502020204030204" pitchFamily="34" charset="0"/>
                </a:rPr>
                <a:t>Once your poster file is ready, visit</a:t>
              </a:r>
              <a:r>
                <a:rPr lang="en-US" sz="6000" baseline="0" dirty="0" smtClean="0">
                  <a:solidFill>
                    <a:schemeClr val="bg1">
                      <a:lumMod val="50000"/>
                    </a:schemeClr>
                  </a:solidFill>
                  <a:latin typeface="Calibri" pitchFamily="34" charset="0"/>
                  <a:cs typeface="Calibri" panose="020F0502020204030204" pitchFamily="34" charset="0"/>
                </a:rPr>
                <a:t> </a:t>
              </a:r>
              <a:r>
                <a:rPr lang="en-US" sz="6000" b="1" baseline="0" dirty="0" smtClean="0">
                  <a:solidFill>
                    <a:schemeClr val="bg1">
                      <a:lumMod val="50000"/>
                    </a:schemeClr>
                  </a:solidFill>
                  <a:latin typeface="Calibri" pitchFamily="34" charset="0"/>
                  <a:cs typeface="Calibri" panose="020F0502020204030204" pitchFamily="34" charset="0"/>
                </a:rPr>
                <a:t>www.genigraphics.com</a:t>
              </a:r>
              <a:r>
                <a:rPr lang="en-US" sz="6000" baseline="0" dirty="0" smtClean="0">
                  <a:solidFill>
                    <a:schemeClr val="bg1">
                      <a:lumMod val="50000"/>
                    </a:schemeClr>
                  </a:solidFill>
                  <a:latin typeface="Calibri" pitchFamily="34" charset="0"/>
                  <a:cs typeface="Calibri" panose="020F0502020204030204" pitchFamily="34" charset="0"/>
                </a:rPr>
                <a:t> to order a high-quality, affordable poster print. Every order receives a free design review and we can deliver as fast as next business day within the US and Canada. </a:t>
              </a:r>
            </a:p>
            <a:p>
              <a:pPr lvl="0">
                <a:spcBef>
                  <a:spcPts val="0"/>
                </a:spcBef>
                <a:spcAft>
                  <a:spcPts val="2200"/>
                </a:spcAft>
              </a:pPr>
              <a:r>
                <a:rPr lang="en-US" sz="6000" baseline="0" dirty="0" smtClean="0">
                  <a:solidFill>
                    <a:schemeClr val="bg1">
                      <a:lumMod val="50000"/>
                    </a:schemeClr>
                  </a:solidFill>
                  <a:latin typeface="Calibri" pitchFamily="34" charset="0"/>
                  <a:cs typeface="Calibri" panose="020F0502020204030204" pitchFamily="34" charset="0"/>
                </a:rPr>
                <a:t>Genigraphics® has been producing output from PowerPoint® longer than anyone in the industry; dating back to when we helped Microsoft® design the PowerPoint® software. </a:t>
              </a:r>
            </a:p>
            <a:p>
              <a:pPr lvl="0">
                <a:spcBef>
                  <a:spcPts val="0"/>
                </a:spcBef>
                <a:spcAft>
                  <a:spcPts val="0"/>
                </a:spcAft>
              </a:pPr>
              <a:endParaRPr lang="en-US" sz="6000" baseline="0" dirty="0" smtClean="0">
                <a:solidFill>
                  <a:schemeClr val="bg1">
                    <a:lumMod val="50000"/>
                  </a:schemeClr>
                </a:solidFill>
                <a:latin typeface="Calibri" pitchFamily="34" charset="0"/>
                <a:cs typeface="Calibri" panose="020F0502020204030204" pitchFamily="34" charset="0"/>
              </a:endParaRPr>
            </a:p>
            <a:p>
              <a:pPr lvl="0" algn="ctr">
                <a:spcBef>
                  <a:spcPts val="0"/>
                </a:spcBef>
                <a:spcAft>
                  <a:spcPts val="0"/>
                </a:spcAft>
              </a:pPr>
              <a:r>
                <a:rPr lang="en-US" sz="6000" baseline="0" dirty="0" smtClean="0">
                  <a:solidFill>
                    <a:schemeClr val="bg1">
                      <a:lumMod val="50000"/>
                    </a:schemeClr>
                  </a:solidFill>
                  <a:latin typeface="Calibri" pitchFamily="34" charset="0"/>
                  <a:cs typeface="Calibri" panose="020F0502020204030204" pitchFamily="34" charset="0"/>
                </a:rPr>
                <a:t>US and Canada:  1-800-790-4001</a:t>
              </a:r>
              <a:br>
                <a:rPr lang="en-US" sz="6000" baseline="0" dirty="0" smtClean="0">
                  <a:solidFill>
                    <a:schemeClr val="bg1">
                      <a:lumMod val="50000"/>
                    </a:schemeClr>
                  </a:solidFill>
                  <a:latin typeface="Calibri" pitchFamily="34" charset="0"/>
                  <a:cs typeface="Calibri" panose="020F0502020204030204" pitchFamily="34" charset="0"/>
                </a:rPr>
              </a:br>
              <a:r>
                <a:rPr lang="en-US" sz="6000" baseline="0" dirty="0" smtClean="0">
                  <a:solidFill>
                    <a:schemeClr val="bg1">
                      <a:lumMod val="50000"/>
                    </a:schemeClr>
                  </a:solidFill>
                  <a:latin typeface="Calibri" pitchFamily="34" charset="0"/>
                  <a:cs typeface="Calibri" panose="020F0502020204030204" pitchFamily="34" charset="0"/>
                </a:rPr>
                <a:t>Email: info@genigraphics.com</a:t>
              </a:r>
            </a:p>
            <a:p>
              <a:pPr lvl="0" algn="ctr">
                <a:spcBef>
                  <a:spcPts val="0"/>
                </a:spcBef>
                <a:spcAft>
                  <a:spcPts val="0"/>
                </a:spcAft>
              </a:pPr>
              <a:r>
                <a:rPr lang="en-US" sz="4400" dirty="0" smtClean="0">
                  <a:solidFill>
                    <a:schemeClr val="bg1">
                      <a:lumMod val="50000"/>
                    </a:schemeClr>
                  </a:solidFill>
                  <a:latin typeface="Calibri" pitchFamily="34" charset="0"/>
                  <a:cs typeface="Calibri" panose="020F0502020204030204" pitchFamily="34" charset="0"/>
                </a:rPr>
                <a:t/>
              </a:r>
              <a:br>
                <a:rPr lang="en-US" sz="4400" dirty="0" smtClean="0">
                  <a:solidFill>
                    <a:schemeClr val="bg1">
                      <a:lumMod val="50000"/>
                    </a:schemeClr>
                  </a:solidFill>
                  <a:latin typeface="Calibri" pitchFamily="34" charset="0"/>
                  <a:cs typeface="Calibri" panose="020F0502020204030204" pitchFamily="34" charset="0"/>
                </a:rPr>
              </a:br>
              <a:r>
                <a:rPr lang="en-US" sz="4400" dirty="0" smtClean="0">
                  <a:solidFill>
                    <a:schemeClr val="bg1">
                      <a:lumMod val="50000"/>
                    </a:schemeClr>
                  </a:solidFill>
                  <a:latin typeface="Calibri" pitchFamily="34" charset="0"/>
                  <a:cs typeface="Calibri" panose="020F0502020204030204" pitchFamily="34" charset="0"/>
                </a:rPr>
                <a:t>[This sidebar area does not print.]</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81342" y="9260274"/>
              <a:ext cx="11904515" cy="10246926"/>
            </a:xfrm>
            <a:prstGeom prst="rect">
              <a:avLst/>
            </a:prstGeom>
          </p:spPr>
        </p:pic>
      </p:grpSp>
      <p:pic>
        <p:nvPicPr>
          <p:cNvPr id="6" name="Picture 16" descr="PosterTemplateCopyrigh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76402" y="39814501"/>
            <a:ext cx="3210312" cy="270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2944807"/>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5D6BDF-9D0E-4E2B-85B8-D8F4790360C9}" type="datetimeFigureOut">
              <a:rPr lang="en-US" smtClean="0"/>
              <a:t>10/26/17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2931665100"/>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1680" y="1611209"/>
            <a:ext cx="36210240" cy="6705600"/>
          </a:xfrm>
          <a:prstGeom prst="rect">
            <a:avLst/>
          </a:prstGeom>
        </p:spPr>
        <p:txBody>
          <a:bodyPr vert="horz" lIns="402307" tIns="201153" rIns="402307" bIns="201153"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011680" y="9387843"/>
            <a:ext cx="36210240" cy="26552316"/>
          </a:xfrm>
          <a:prstGeom prst="rect">
            <a:avLst/>
          </a:prstGeom>
        </p:spPr>
        <p:txBody>
          <a:bodyPr vert="horz" lIns="402307" tIns="201153" rIns="402307" bIns="20115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011680" y="37290589"/>
            <a:ext cx="9387840" cy="2142067"/>
          </a:xfrm>
          <a:prstGeom prst="rect">
            <a:avLst/>
          </a:prstGeom>
        </p:spPr>
        <p:txBody>
          <a:bodyPr vert="horz" lIns="402307" tIns="201153" rIns="402307" bIns="201153" rtlCol="0" anchor="ctr"/>
          <a:lstStyle>
            <a:lvl1pPr algn="l">
              <a:defRPr sz="5300">
                <a:solidFill>
                  <a:schemeClr val="tx1">
                    <a:tint val="75000"/>
                  </a:schemeClr>
                </a:solidFill>
              </a:defRPr>
            </a:lvl1pPr>
          </a:lstStyle>
          <a:p>
            <a:fld id="{985D6BDF-9D0E-4E2B-85B8-D8F4790360C9}" type="datetimeFigureOut">
              <a:rPr lang="en-US" smtClean="0"/>
              <a:t>10/26/17</a:t>
            </a:fld>
            <a:endParaRPr lang="en-US" dirty="0"/>
          </a:p>
        </p:txBody>
      </p:sp>
      <p:sp>
        <p:nvSpPr>
          <p:cNvPr id="5" name="Footer Placeholder 4"/>
          <p:cNvSpPr>
            <a:spLocks noGrp="1"/>
          </p:cNvSpPr>
          <p:nvPr>
            <p:ph type="ftr" sz="quarter" idx="3"/>
          </p:nvPr>
        </p:nvSpPr>
        <p:spPr>
          <a:xfrm>
            <a:off x="13746480" y="37290589"/>
            <a:ext cx="12740640" cy="2142067"/>
          </a:xfrm>
          <a:prstGeom prst="rect">
            <a:avLst/>
          </a:prstGeom>
        </p:spPr>
        <p:txBody>
          <a:bodyPr vert="horz" lIns="402307" tIns="201153" rIns="402307" bIns="201153" rtlCol="0" anchor="ctr"/>
          <a:lstStyle>
            <a:lvl1pPr algn="ctr">
              <a:defRPr sz="5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8834080" y="37290589"/>
            <a:ext cx="9387840" cy="2142067"/>
          </a:xfrm>
          <a:prstGeom prst="rect">
            <a:avLst/>
          </a:prstGeom>
        </p:spPr>
        <p:txBody>
          <a:bodyPr vert="horz" lIns="402307" tIns="201153" rIns="402307" bIns="201153" rtlCol="0" anchor="ctr"/>
          <a:lstStyle>
            <a:lvl1pPr algn="r">
              <a:defRPr sz="5300">
                <a:solidFill>
                  <a:schemeClr val="tx1">
                    <a:tint val="75000"/>
                  </a:schemeClr>
                </a:solidFill>
              </a:defRPr>
            </a:lvl1pPr>
          </a:lstStyle>
          <a:p>
            <a:fld id="{FBB075EA-769C-4ECD-B48E-D6FCDC24F876}" type="slidenum">
              <a:rPr lang="en-US" smtClean="0"/>
              <a:t>‹#›</a:t>
            </a:fld>
            <a:endParaRPr lang="en-US" dirty="0"/>
          </a:p>
        </p:txBody>
      </p:sp>
    </p:spTree>
    <p:extLst>
      <p:ext uri="{BB962C8B-B14F-4D97-AF65-F5344CB8AC3E}">
        <p14:creationId xmlns:p14="http://schemas.microsoft.com/office/powerpoint/2010/main" val="72322184"/>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xmlns:p14="http://schemas.microsoft.com/office/powerpoint/2010/main" id="1" dur="indefinite" restart="never" nodeType="tmRoot"/>
      </p:par>
    </p:tnLst>
  </p:timing>
  <p:txStyles>
    <p:titleStyle>
      <a:lvl1pPr algn="ctr" defTabSz="4023067" rtl="0" eaLnBrk="1" latinLnBrk="0" hangingPunct="1">
        <a:spcBef>
          <a:spcPct val="0"/>
        </a:spcBef>
        <a:buNone/>
        <a:defRPr sz="7300" kern="1200">
          <a:solidFill>
            <a:schemeClr val="tx1"/>
          </a:solidFill>
          <a:latin typeface="+mj-lt"/>
          <a:ea typeface="+mj-ea"/>
          <a:cs typeface="+mj-cs"/>
        </a:defRPr>
      </a:lvl1pPr>
    </p:titleStyle>
    <p:bodyStyle>
      <a:lvl1pPr marL="419070" indent="-419070" algn="l" defTabSz="4023067"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838139" indent="-419070" algn="l" defTabSz="4023067"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257209" indent="-419070" algn="l" defTabSz="4023067" rtl="0" eaLnBrk="1" latinLnBrk="0" hangingPunct="1">
        <a:spcBef>
          <a:spcPct val="20000"/>
        </a:spcBef>
        <a:buFont typeface="Arial" pitchFamily="34" charset="0"/>
        <a:buChar char="•"/>
        <a:defRPr sz="3300" kern="1200">
          <a:solidFill>
            <a:schemeClr val="tx1"/>
          </a:solidFill>
          <a:latin typeface="+mn-lt"/>
          <a:ea typeface="+mn-ea"/>
          <a:cs typeface="+mn-cs"/>
        </a:defRPr>
      </a:lvl3pPr>
      <a:lvl4pPr marL="1676278" indent="-419070" algn="l" defTabSz="4023067"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2095348" indent="-419070" algn="l" defTabSz="4023067"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11063435" indent="-1005767" algn="l" defTabSz="4023067" rtl="0" eaLnBrk="1" latinLnBrk="0" hangingPunct="1">
        <a:spcBef>
          <a:spcPct val="20000"/>
        </a:spcBef>
        <a:buFont typeface="Arial" pitchFamily="34" charset="0"/>
        <a:buChar char="•"/>
        <a:defRPr sz="8800" kern="1200">
          <a:solidFill>
            <a:schemeClr val="tx1"/>
          </a:solidFill>
          <a:latin typeface="+mn-lt"/>
          <a:ea typeface="+mn-ea"/>
          <a:cs typeface="+mn-cs"/>
        </a:defRPr>
      </a:lvl6pPr>
      <a:lvl7pPr marL="13074969" indent="-1005767" algn="l" defTabSz="4023067" rtl="0" eaLnBrk="1" latinLnBrk="0" hangingPunct="1">
        <a:spcBef>
          <a:spcPct val="20000"/>
        </a:spcBef>
        <a:buFont typeface="Arial" pitchFamily="34" charset="0"/>
        <a:buChar char="•"/>
        <a:defRPr sz="8800" kern="1200">
          <a:solidFill>
            <a:schemeClr val="tx1"/>
          </a:solidFill>
          <a:latin typeface="+mn-lt"/>
          <a:ea typeface="+mn-ea"/>
          <a:cs typeface="+mn-cs"/>
        </a:defRPr>
      </a:lvl7pPr>
      <a:lvl8pPr marL="15086503" indent="-1005767" algn="l" defTabSz="4023067" rtl="0" eaLnBrk="1" latinLnBrk="0" hangingPunct="1">
        <a:spcBef>
          <a:spcPct val="20000"/>
        </a:spcBef>
        <a:buFont typeface="Arial" pitchFamily="34" charset="0"/>
        <a:buChar char="•"/>
        <a:defRPr sz="8800" kern="1200">
          <a:solidFill>
            <a:schemeClr val="tx1"/>
          </a:solidFill>
          <a:latin typeface="+mn-lt"/>
          <a:ea typeface="+mn-ea"/>
          <a:cs typeface="+mn-cs"/>
        </a:defRPr>
      </a:lvl8pPr>
      <a:lvl9pPr marL="17098036" indent="-1005767" algn="l" defTabSz="4023067" rtl="0" eaLnBrk="1" latinLnBrk="0" hangingPunct="1">
        <a:spcBef>
          <a:spcPct val="20000"/>
        </a:spcBef>
        <a:buFont typeface="Arial" pitchFamily="34" charset="0"/>
        <a:buChar char="•"/>
        <a:defRPr sz="8800" kern="1200">
          <a:solidFill>
            <a:schemeClr val="tx1"/>
          </a:solidFill>
          <a:latin typeface="+mn-lt"/>
          <a:ea typeface="+mn-ea"/>
          <a:cs typeface="+mn-cs"/>
        </a:defRPr>
      </a:lvl9pPr>
    </p:bodyStyle>
    <p:otherStyle>
      <a:defPPr>
        <a:defRPr lang="en-US"/>
      </a:defPPr>
      <a:lvl1pPr marL="0" algn="l" defTabSz="4023067" rtl="0" eaLnBrk="1" latinLnBrk="0" hangingPunct="1">
        <a:defRPr sz="7900" kern="1200">
          <a:solidFill>
            <a:schemeClr val="tx1"/>
          </a:solidFill>
          <a:latin typeface="+mn-lt"/>
          <a:ea typeface="+mn-ea"/>
          <a:cs typeface="+mn-cs"/>
        </a:defRPr>
      </a:lvl1pPr>
      <a:lvl2pPr marL="2011534" algn="l" defTabSz="4023067" rtl="0" eaLnBrk="1" latinLnBrk="0" hangingPunct="1">
        <a:defRPr sz="7900" kern="1200">
          <a:solidFill>
            <a:schemeClr val="tx1"/>
          </a:solidFill>
          <a:latin typeface="+mn-lt"/>
          <a:ea typeface="+mn-ea"/>
          <a:cs typeface="+mn-cs"/>
        </a:defRPr>
      </a:lvl2pPr>
      <a:lvl3pPr marL="4023067" algn="l" defTabSz="4023067" rtl="0" eaLnBrk="1" latinLnBrk="0" hangingPunct="1">
        <a:defRPr sz="7900" kern="1200">
          <a:solidFill>
            <a:schemeClr val="tx1"/>
          </a:solidFill>
          <a:latin typeface="+mn-lt"/>
          <a:ea typeface="+mn-ea"/>
          <a:cs typeface="+mn-cs"/>
        </a:defRPr>
      </a:lvl3pPr>
      <a:lvl4pPr marL="6034601" algn="l" defTabSz="4023067" rtl="0" eaLnBrk="1" latinLnBrk="0" hangingPunct="1">
        <a:defRPr sz="7900" kern="1200">
          <a:solidFill>
            <a:schemeClr val="tx1"/>
          </a:solidFill>
          <a:latin typeface="+mn-lt"/>
          <a:ea typeface="+mn-ea"/>
          <a:cs typeface="+mn-cs"/>
        </a:defRPr>
      </a:lvl4pPr>
      <a:lvl5pPr marL="8046135" algn="l" defTabSz="4023067" rtl="0" eaLnBrk="1" latinLnBrk="0" hangingPunct="1">
        <a:defRPr sz="7900" kern="1200">
          <a:solidFill>
            <a:schemeClr val="tx1"/>
          </a:solidFill>
          <a:latin typeface="+mn-lt"/>
          <a:ea typeface="+mn-ea"/>
          <a:cs typeface="+mn-cs"/>
        </a:defRPr>
      </a:lvl5pPr>
      <a:lvl6pPr marL="10057668" algn="l" defTabSz="4023067" rtl="0" eaLnBrk="1" latinLnBrk="0" hangingPunct="1">
        <a:defRPr sz="7900" kern="1200">
          <a:solidFill>
            <a:schemeClr val="tx1"/>
          </a:solidFill>
          <a:latin typeface="+mn-lt"/>
          <a:ea typeface="+mn-ea"/>
          <a:cs typeface="+mn-cs"/>
        </a:defRPr>
      </a:lvl6pPr>
      <a:lvl7pPr marL="12069202" algn="l" defTabSz="4023067" rtl="0" eaLnBrk="1" latinLnBrk="0" hangingPunct="1">
        <a:defRPr sz="7900" kern="1200">
          <a:solidFill>
            <a:schemeClr val="tx1"/>
          </a:solidFill>
          <a:latin typeface="+mn-lt"/>
          <a:ea typeface="+mn-ea"/>
          <a:cs typeface="+mn-cs"/>
        </a:defRPr>
      </a:lvl7pPr>
      <a:lvl8pPr marL="14080736" algn="l" defTabSz="4023067" rtl="0" eaLnBrk="1" latinLnBrk="0" hangingPunct="1">
        <a:defRPr sz="7900" kern="1200">
          <a:solidFill>
            <a:schemeClr val="tx1"/>
          </a:solidFill>
          <a:latin typeface="+mn-lt"/>
          <a:ea typeface="+mn-ea"/>
          <a:cs typeface="+mn-cs"/>
        </a:defRPr>
      </a:lvl8pPr>
      <a:lvl9pPr marL="16092270" algn="l" defTabSz="4023067" rtl="0" eaLnBrk="1" latinLnBrk="0" hangingPunct="1">
        <a:defRPr sz="7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jp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99"/>
          <p:cNvPicPr>
            <a:picLocks noChangeAspect="1"/>
          </p:cNvPicPr>
          <p:nvPr/>
        </p:nvPicPr>
        <p:blipFill>
          <a:blip r:embed="rId2"/>
          <a:stretch>
            <a:fillRect/>
          </a:stretch>
        </p:blipFill>
        <p:spPr>
          <a:xfrm>
            <a:off x="4038600" y="26779208"/>
            <a:ext cx="6924447" cy="5834392"/>
          </a:xfrm>
          <a:prstGeom prst="rect">
            <a:avLst/>
          </a:prstGeom>
        </p:spPr>
      </p:pic>
      <p:pic>
        <p:nvPicPr>
          <p:cNvPr id="98" name="Picture 97"/>
          <p:cNvPicPr>
            <a:picLocks noChangeAspect="1"/>
          </p:cNvPicPr>
          <p:nvPr/>
        </p:nvPicPr>
        <p:blipFill>
          <a:blip r:embed="rId3"/>
          <a:stretch>
            <a:fillRect/>
          </a:stretch>
        </p:blipFill>
        <p:spPr>
          <a:xfrm>
            <a:off x="27846707" y="14706600"/>
            <a:ext cx="4640311" cy="7294147"/>
          </a:xfrm>
          <a:prstGeom prst="rect">
            <a:avLst/>
          </a:prstGeom>
        </p:spPr>
      </p:pic>
      <p:pic>
        <p:nvPicPr>
          <p:cNvPr id="83" name="Picture 82"/>
          <p:cNvPicPr>
            <a:picLocks noChangeAspect="1"/>
          </p:cNvPicPr>
          <p:nvPr/>
        </p:nvPicPr>
        <p:blipFill>
          <a:blip r:embed="rId4"/>
          <a:stretch>
            <a:fillRect/>
          </a:stretch>
        </p:blipFill>
        <p:spPr>
          <a:xfrm>
            <a:off x="16571621" y="11854731"/>
            <a:ext cx="7359278" cy="6322364"/>
          </a:xfrm>
          <a:prstGeom prst="rect">
            <a:avLst/>
          </a:prstGeom>
        </p:spPr>
      </p:pic>
      <p:pic>
        <p:nvPicPr>
          <p:cNvPr id="6" name="Picture 5" descr="Screen Shot 2015-09-17 at 10.41.25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5204400"/>
            <a:ext cx="40233600" cy="5071462"/>
          </a:xfrm>
          <a:prstGeom prst="rect">
            <a:avLst/>
          </a:prstGeom>
        </p:spPr>
      </p:pic>
      <p:sp>
        <p:nvSpPr>
          <p:cNvPr id="4" name="Text Box 122"/>
          <p:cNvSpPr txBox="1">
            <a:spLocks noChangeArrowheads="1"/>
          </p:cNvSpPr>
          <p:nvPr/>
        </p:nvSpPr>
        <p:spPr bwMode="auto">
          <a:xfrm>
            <a:off x="5943600" y="310753"/>
            <a:ext cx="27432000" cy="2077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67628" tIns="419070" rIns="167628" bIns="419070" anchor="ctr" anchorCtr="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endParaRPr lang="en-US" sz="8000" b="1" dirty="0">
              <a:solidFill>
                <a:srgbClr val="FFFFFF"/>
              </a:solidFill>
              <a:latin typeface="+mn-lt"/>
            </a:endParaRPr>
          </a:p>
        </p:txBody>
      </p:sp>
      <p:sp>
        <p:nvSpPr>
          <p:cNvPr id="5" name="Text Box 123"/>
          <p:cNvSpPr txBox="1">
            <a:spLocks noChangeArrowheads="1"/>
          </p:cNvSpPr>
          <p:nvPr/>
        </p:nvSpPr>
        <p:spPr bwMode="auto">
          <a:xfrm>
            <a:off x="5410200" y="2667000"/>
            <a:ext cx="2918460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7628" tIns="167628" rIns="167628" bIns="167628"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4800" dirty="0" smtClean="0">
                <a:solidFill>
                  <a:srgbClr val="FFFFFF"/>
                </a:solidFill>
                <a:latin typeface="+mn-lt"/>
              </a:rPr>
              <a:t>Tyler Hoskins, B.S.</a:t>
            </a:r>
            <a:r>
              <a:rPr lang="en-US" sz="4800" baseline="30000" dirty="0" smtClean="0">
                <a:solidFill>
                  <a:srgbClr val="FFFFFF"/>
                </a:solidFill>
                <a:latin typeface="+mn-lt"/>
              </a:rPr>
              <a:t>1</a:t>
            </a:r>
            <a:r>
              <a:rPr lang="en-US" sz="4800" dirty="0" smtClean="0">
                <a:solidFill>
                  <a:srgbClr val="FFFFFF"/>
                </a:solidFill>
                <a:latin typeface="+mn-lt"/>
              </a:rPr>
              <a:t>, Laura </a:t>
            </a:r>
            <a:r>
              <a:rPr lang="en-US" sz="4800" dirty="0" err="1" smtClean="0">
                <a:solidFill>
                  <a:srgbClr val="FFFFFF"/>
                </a:solidFill>
                <a:latin typeface="+mn-lt"/>
              </a:rPr>
              <a:t>Sonnylal</a:t>
            </a:r>
            <a:r>
              <a:rPr lang="en-US" sz="4800" dirty="0" smtClean="0">
                <a:solidFill>
                  <a:srgbClr val="FFFFFF"/>
                </a:solidFill>
                <a:latin typeface="+mn-lt"/>
              </a:rPr>
              <a:t>, B.S.</a:t>
            </a:r>
            <a:r>
              <a:rPr lang="en-US" sz="4800" baseline="30000" dirty="0">
                <a:solidFill>
                  <a:srgbClr val="FFFFFF"/>
                </a:solidFill>
                <a:latin typeface="+mn-lt"/>
              </a:rPr>
              <a:t>1</a:t>
            </a:r>
            <a:r>
              <a:rPr lang="en-US" sz="4800" dirty="0" smtClean="0">
                <a:solidFill>
                  <a:srgbClr val="FFFFFF"/>
                </a:solidFill>
                <a:latin typeface="+mn-lt"/>
              </a:rPr>
              <a:t>, James C. Wittig, M.D.</a:t>
            </a:r>
            <a:r>
              <a:rPr lang="en-US" sz="4800" baseline="30000" dirty="0">
                <a:solidFill>
                  <a:srgbClr val="FFFFFF"/>
                </a:solidFill>
                <a:latin typeface="+mn-lt"/>
              </a:rPr>
              <a:t> 1</a:t>
            </a:r>
            <a:endParaRPr lang="en-US" sz="4800" baseline="30000" dirty="0" smtClean="0">
              <a:solidFill>
                <a:srgbClr val="FFFFFF"/>
              </a:solidFill>
              <a:latin typeface="+mn-lt"/>
            </a:endParaRPr>
          </a:p>
          <a:p>
            <a:pPr algn="ctr" eaLnBrk="1" hangingPunct="1"/>
            <a:r>
              <a:rPr lang="en-US" sz="4800" baseline="30000" dirty="0">
                <a:solidFill>
                  <a:srgbClr val="FFFFFF"/>
                </a:solidFill>
                <a:latin typeface="+mn-lt"/>
              </a:rPr>
              <a:t>1</a:t>
            </a:r>
            <a:r>
              <a:rPr lang="en-US" sz="4800" dirty="0" smtClean="0">
                <a:solidFill>
                  <a:srgbClr val="FFFFFF"/>
                </a:solidFill>
                <a:latin typeface="+mn-lt"/>
              </a:rPr>
              <a:t>John </a:t>
            </a:r>
            <a:r>
              <a:rPr lang="en-US" sz="4800" dirty="0" err="1" smtClean="0">
                <a:solidFill>
                  <a:srgbClr val="FFFFFF"/>
                </a:solidFill>
                <a:latin typeface="+mn-lt"/>
              </a:rPr>
              <a:t>Theurer</a:t>
            </a:r>
            <a:r>
              <a:rPr lang="en-US" sz="4800" dirty="0" smtClean="0">
                <a:solidFill>
                  <a:srgbClr val="FFFFFF"/>
                </a:solidFill>
                <a:latin typeface="+mn-lt"/>
              </a:rPr>
              <a:t> Cancer Center, Hackensack University Medical Center</a:t>
            </a:r>
            <a:endParaRPr lang="en-US" sz="4800" dirty="0">
              <a:solidFill>
                <a:srgbClr val="FFFFFF"/>
              </a:solidFill>
              <a:latin typeface="+mn-lt"/>
            </a:endParaRPr>
          </a:p>
        </p:txBody>
      </p:sp>
      <p:sp>
        <p:nvSpPr>
          <p:cNvPr id="32" name="Rectangle 31"/>
          <p:cNvSpPr/>
          <p:nvPr/>
        </p:nvSpPr>
        <p:spPr>
          <a:xfrm>
            <a:off x="1828800" y="5486400"/>
            <a:ext cx="11704320" cy="8382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83814" tIns="41907" rIns="83814" bIns="41907" rtlCol="0" anchor="ctr"/>
          <a:lstStyle/>
          <a:p>
            <a:pPr algn="ctr"/>
            <a:r>
              <a:rPr lang="en-US" sz="5400" b="1" dirty="0" smtClean="0">
                <a:solidFill>
                  <a:schemeClr val="bg1"/>
                </a:solidFill>
              </a:rPr>
              <a:t>Background</a:t>
            </a:r>
            <a:endParaRPr lang="en-US" sz="5400" b="1" dirty="0">
              <a:solidFill>
                <a:schemeClr val="bg1"/>
              </a:solidFill>
            </a:endParaRPr>
          </a:p>
        </p:txBody>
      </p:sp>
      <p:sp>
        <p:nvSpPr>
          <p:cNvPr id="33" name="Rectangle 32"/>
          <p:cNvSpPr/>
          <p:nvPr/>
        </p:nvSpPr>
        <p:spPr>
          <a:xfrm>
            <a:off x="1828800" y="13258800"/>
            <a:ext cx="11704320" cy="8382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83814" tIns="41907" rIns="83814" bIns="41907" rtlCol="0" anchor="ctr"/>
          <a:lstStyle/>
          <a:p>
            <a:pPr algn="ctr"/>
            <a:r>
              <a:rPr lang="en-US" sz="5400" b="1" dirty="0" smtClean="0">
                <a:solidFill>
                  <a:srgbClr val="FFFFFF"/>
                </a:solidFill>
              </a:rPr>
              <a:t>Purpose</a:t>
            </a:r>
            <a:endParaRPr lang="en-US" sz="5400" b="1" dirty="0">
              <a:solidFill>
                <a:srgbClr val="FFFFFF"/>
              </a:solidFill>
            </a:endParaRPr>
          </a:p>
        </p:txBody>
      </p:sp>
      <p:sp>
        <p:nvSpPr>
          <p:cNvPr id="34" name="Rectangle 33"/>
          <p:cNvSpPr/>
          <p:nvPr/>
        </p:nvSpPr>
        <p:spPr>
          <a:xfrm>
            <a:off x="1775344" y="16154400"/>
            <a:ext cx="11704320" cy="8382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83814" tIns="41907" rIns="83814" bIns="41907" rtlCol="0" anchor="ctr"/>
          <a:lstStyle/>
          <a:p>
            <a:pPr algn="ctr"/>
            <a:r>
              <a:rPr lang="en-US" sz="5400" b="1" dirty="0" smtClean="0">
                <a:solidFill>
                  <a:srgbClr val="FFFFFF"/>
                </a:solidFill>
              </a:rPr>
              <a:t>Patients &amp; Methods</a:t>
            </a:r>
            <a:endParaRPr lang="en-US" sz="5400" b="1" dirty="0">
              <a:solidFill>
                <a:srgbClr val="FFFFFF"/>
              </a:solidFill>
            </a:endParaRPr>
          </a:p>
        </p:txBody>
      </p:sp>
      <p:sp>
        <p:nvSpPr>
          <p:cNvPr id="36" name="Rectangle 35"/>
          <p:cNvSpPr/>
          <p:nvPr/>
        </p:nvSpPr>
        <p:spPr>
          <a:xfrm>
            <a:off x="26974800" y="26822400"/>
            <a:ext cx="11704320" cy="8382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83814" tIns="41907" rIns="83814" bIns="41907" rtlCol="0" anchor="ctr"/>
          <a:lstStyle/>
          <a:p>
            <a:pPr algn="ctr"/>
            <a:r>
              <a:rPr lang="en-US" sz="5400" b="1" dirty="0" smtClean="0">
                <a:solidFill>
                  <a:srgbClr val="FFFFFF"/>
                </a:solidFill>
              </a:rPr>
              <a:t>Conclusions</a:t>
            </a:r>
            <a:endParaRPr lang="en-US" sz="5400" b="1" dirty="0">
              <a:solidFill>
                <a:srgbClr val="FFFFFF"/>
              </a:solidFill>
            </a:endParaRPr>
          </a:p>
        </p:txBody>
      </p:sp>
      <p:sp>
        <p:nvSpPr>
          <p:cNvPr id="45" name="Rectangle 44"/>
          <p:cNvSpPr/>
          <p:nvPr/>
        </p:nvSpPr>
        <p:spPr>
          <a:xfrm>
            <a:off x="14173700" y="30147415"/>
            <a:ext cx="11704320" cy="8382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83814" tIns="41907" rIns="83814" bIns="41907" rtlCol="0" anchor="ctr"/>
          <a:lstStyle/>
          <a:p>
            <a:pPr algn="ctr"/>
            <a:r>
              <a:rPr lang="en-US" sz="5400" b="1" dirty="0">
                <a:solidFill>
                  <a:srgbClr val="FFFFFF"/>
                </a:solidFill>
              </a:rPr>
              <a:t>Results</a:t>
            </a:r>
          </a:p>
        </p:txBody>
      </p:sp>
      <p:sp>
        <p:nvSpPr>
          <p:cNvPr id="23" name="Rectangle 22"/>
          <p:cNvSpPr/>
          <p:nvPr/>
        </p:nvSpPr>
        <p:spPr>
          <a:xfrm>
            <a:off x="39395400" y="5029200"/>
            <a:ext cx="838200" cy="30175200"/>
          </a:xfrm>
          <a:prstGeom prst="rect">
            <a:avLst/>
          </a:prstGeom>
          <a:solidFill>
            <a:srgbClr val="3C97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0" y="5029200"/>
            <a:ext cx="838200" cy="30175200"/>
          </a:xfrm>
          <a:prstGeom prst="rect">
            <a:avLst/>
          </a:prstGeom>
          <a:solidFill>
            <a:srgbClr val="3C97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29" descr="*Official HUMC-logo-600x126%20%281%29.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 y="2133600"/>
            <a:ext cx="7162800" cy="1504188"/>
          </a:xfrm>
          <a:prstGeom prst="rect">
            <a:avLst/>
          </a:prstGeom>
        </p:spPr>
      </p:pic>
      <p:sp>
        <p:nvSpPr>
          <p:cNvPr id="54" name="TextBox 53"/>
          <p:cNvSpPr txBox="1"/>
          <p:nvPr/>
        </p:nvSpPr>
        <p:spPr>
          <a:xfrm>
            <a:off x="22783800" y="16992600"/>
            <a:ext cx="1371600" cy="1015663"/>
          </a:xfrm>
          <a:prstGeom prst="rect">
            <a:avLst/>
          </a:prstGeom>
          <a:noFill/>
        </p:spPr>
        <p:txBody>
          <a:bodyPr wrap="square" rtlCol="0">
            <a:spAutoFit/>
          </a:bodyPr>
          <a:lstStyle/>
          <a:p>
            <a:r>
              <a:rPr lang="en-US" sz="6000" dirty="0" smtClean="0">
                <a:solidFill>
                  <a:schemeClr val="bg1"/>
                </a:solidFill>
              </a:rPr>
              <a:t> </a:t>
            </a:r>
            <a:r>
              <a:rPr lang="en-US" sz="4800" dirty="0" smtClean="0">
                <a:solidFill>
                  <a:schemeClr val="bg1"/>
                </a:solidFill>
              </a:rPr>
              <a:t>2Β</a:t>
            </a:r>
            <a:endParaRPr lang="en-US" sz="4800" dirty="0">
              <a:solidFill>
                <a:schemeClr val="bg1"/>
              </a:solidFill>
            </a:endParaRPr>
          </a:p>
        </p:txBody>
      </p:sp>
      <p:sp>
        <p:nvSpPr>
          <p:cNvPr id="55" name="TextBox 54"/>
          <p:cNvSpPr txBox="1"/>
          <p:nvPr/>
        </p:nvSpPr>
        <p:spPr>
          <a:xfrm>
            <a:off x="25298400" y="6096001"/>
            <a:ext cx="407270" cy="553998"/>
          </a:xfrm>
          <a:prstGeom prst="rect">
            <a:avLst/>
          </a:prstGeom>
          <a:noFill/>
        </p:spPr>
        <p:txBody>
          <a:bodyPr wrap="none" rtlCol="0">
            <a:spAutoFit/>
          </a:bodyPr>
          <a:lstStyle/>
          <a:p>
            <a:r>
              <a:rPr lang="en-US" sz="3000" dirty="0" smtClean="0">
                <a:solidFill>
                  <a:schemeClr val="bg1"/>
                </a:solidFill>
              </a:rPr>
              <a:t>B</a:t>
            </a:r>
            <a:endParaRPr lang="en-US" sz="3000" dirty="0">
              <a:solidFill>
                <a:schemeClr val="bg1"/>
              </a:solidFill>
            </a:endParaRPr>
          </a:p>
        </p:txBody>
      </p:sp>
      <p:pic>
        <p:nvPicPr>
          <p:cNvPr id="9" name="Picture 8" descr="JTCC%20Logo.jpg"/>
          <p:cNvPicPr>
            <a:picLocks noChangeAspect="1"/>
          </p:cNvPicPr>
          <p:nvPr/>
        </p:nvPicPr>
        <p:blipFill rotWithShape="1">
          <a:blip r:embed="rId7" cstate="print">
            <a:extLst>
              <a:ext uri="{28A0092B-C50C-407E-A947-70E740481C1C}">
                <a14:useLocalDpi xmlns:a14="http://schemas.microsoft.com/office/drawing/2010/main" val="0"/>
              </a:ext>
            </a:extLst>
          </a:blip>
          <a:srcRect t="3136" b="24673"/>
          <a:stretch/>
        </p:blipFill>
        <p:spPr>
          <a:xfrm>
            <a:off x="32613600" y="1981200"/>
            <a:ext cx="6552249" cy="2133600"/>
          </a:xfrm>
          <a:prstGeom prst="rect">
            <a:avLst/>
          </a:prstGeom>
        </p:spPr>
      </p:pic>
      <p:sp>
        <p:nvSpPr>
          <p:cNvPr id="65" name="TextBox 64"/>
          <p:cNvSpPr txBox="1"/>
          <p:nvPr/>
        </p:nvSpPr>
        <p:spPr>
          <a:xfrm>
            <a:off x="1676400" y="36499800"/>
            <a:ext cx="6532786" cy="3039287"/>
          </a:xfrm>
          <a:prstGeom prst="rect">
            <a:avLst/>
          </a:prstGeom>
          <a:noFill/>
        </p:spPr>
        <p:txBody>
          <a:bodyPr wrap="none" lIns="83814" tIns="41907" rIns="83814" bIns="41907" rtlCol="0">
            <a:spAutoFit/>
          </a:bodyPr>
          <a:lstStyle/>
          <a:p>
            <a:r>
              <a:rPr lang="en-US" sz="3200" dirty="0" smtClean="0"/>
              <a:t>James C. Wittig, M.D.</a:t>
            </a:r>
          </a:p>
          <a:p>
            <a:r>
              <a:rPr lang="en-US" sz="3200" dirty="0" smtClean="0"/>
              <a:t>Hackensack University Medical Center</a:t>
            </a:r>
          </a:p>
          <a:p>
            <a:r>
              <a:rPr lang="en-US" sz="3200" dirty="0" smtClean="0"/>
              <a:t>20 Prospect Avenue, Suite 501</a:t>
            </a:r>
          </a:p>
          <a:p>
            <a:r>
              <a:rPr lang="en-US" sz="3200" dirty="0" smtClean="0"/>
              <a:t>Hackensack, NJ 07601</a:t>
            </a:r>
          </a:p>
          <a:p>
            <a:r>
              <a:rPr lang="en-US" sz="3200" dirty="0" smtClean="0"/>
              <a:t>Email: </a:t>
            </a:r>
            <a:r>
              <a:rPr lang="en-US" sz="3200" dirty="0" err="1" smtClean="0"/>
              <a:t>DrJamesWittig@gmail.com</a:t>
            </a:r>
            <a:endParaRPr lang="en-US" sz="3200" dirty="0" smtClean="0"/>
          </a:p>
          <a:p>
            <a:r>
              <a:rPr lang="en-US" sz="3200" dirty="0" smtClean="0"/>
              <a:t>Phone: (551) 996-2533</a:t>
            </a:r>
            <a:endParaRPr lang="en-US" sz="3200" dirty="0"/>
          </a:p>
        </p:txBody>
      </p:sp>
      <p:sp>
        <p:nvSpPr>
          <p:cNvPr id="66" name="TextBox 65"/>
          <p:cNvSpPr txBox="1"/>
          <p:nvPr/>
        </p:nvSpPr>
        <p:spPr>
          <a:xfrm>
            <a:off x="1676400" y="35509200"/>
            <a:ext cx="2418782" cy="931024"/>
          </a:xfrm>
          <a:prstGeom prst="rect">
            <a:avLst/>
          </a:prstGeom>
          <a:noFill/>
        </p:spPr>
        <p:txBody>
          <a:bodyPr wrap="none" lIns="83814" tIns="41907" rIns="83814" bIns="41907" rtlCol="0">
            <a:spAutoFit/>
          </a:bodyPr>
          <a:lstStyle/>
          <a:p>
            <a:r>
              <a:rPr lang="en-US" sz="5400" b="1" dirty="0"/>
              <a:t>Contact</a:t>
            </a:r>
          </a:p>
        </p:txBody>
      </p:sp>
      <p:sp>
        <p:nvSpPr>
          <p:cNvPr id="67" name="TextBox 66"/>
          <p:cNvSpPr txBox="1"/>
          <p:nvPr/>
        </p:nvSpPr>
        <p:spPr>
          <a:xfrm>
            <a:off x="10591800" y="35509200"/>
            <a:ext cx="29340834" cy="6178608"/>
          </a:xfrm>
          <a:prstGeom prst="rect">
            <a:avLst/>
          </a:prstGeom>
          <a:noFill/>
        </p:spPr>
        <p:txBody>
          <a:bodyPr wrap="none" lIns="83814" tIns="41907" rIns="83814" bIns="41907" rtlCol="0">
            <a:spAutoFit/>
          </a:bodyPr>
          <a:lstStyle/>
          <a:p>
            <a:r>
              <a:rPr lang="en-US" sz="5400" b="1" dirty="0" smtClean="0"/>
              <a:t>References</a:t>
            </a:r>
          </a:p>
          <a:p>
            <a:r>
              <a:rPr lang="en-US" sz="3200" dirty="0" err="1" smtClean="0">
                <a:latin typeface="Calibri (Body)"/>
                <a:cs typeface="Calibri (Body)"/>
              </a:rPr>
              <a:t>Damron</a:t>
            </a:r>
            <a:r>
              <a:rPr lang="en-US" sz="3200" dirty="0" smtClean="0">
                <a:latin typeface="Calibri (Body)"/>
                <a:cs typeface="Calibri (Body)"/>
              </a:rPr>
              <a:t>, T. Chondroblastoma</a:t>
            </a:r>
            <a:r>
              <a:rPr lang="en-US" sz="3200" i="1" dirty="0" smtClean="0">
                <a:latin typeface="Calibri (Body)"/>
                <a:cs typeface="Calibri (Body)"/>
              </a:rPr>
              <a:t>. </a:t>
            </a:r>
            <a:r>
              <a:rPr lang="en-US" sz="3200" i="1" dirty="0" err="1" smtClean="0">
                <a:latin typeface="Calibri (Body)"/>
                <a:cs typeface="Calibri (Body)"/>
              </a:rPr>
              <a:t>MedScape</a:t>
            </a:r>
            <a:r>
              <a:rPr lang="en-US" sz="3200" dirty="0" smtClean="0">
                <a:latin typeface="Calibri (Body)"/>
                <a:cs typeface="Calibri (Body)"/>
              </a:rPr>
              <a:t>. 2014. </a:t>
            </a:r>
            <a:endParaRPr lang="en-US" sz="3200" i="1" dirty="0" smtClean="0">
              <a:latin typeface="Calibri (Body)"/>
              <a:cs typeface="Calibri (Body)"/>
            </a:endParaRPr>
          </a:p>
          <a:p>
            <a:r>
              <a:rPr lang="en-US" sz="3200" dirty="0" err="1" smtClean="0">
                <a:latin typeface="Calibri (Body)"/>
                <a:cs typeface="Calibri (Body)"/>
              </a:rPr>
              <a:t>Malawer</a:t>
            </a:r>
            <a:r>
              <a:rPr lang="en-US" sz="3200" dirty="0">
                <a:latin typeface="Calibri (Body)"/>
                <a:cs typeface="Calibri (Body)"/>
              </a:rPr>
              <a:t>, Martin M., James C. Wittig, and Jacob </a:t>
            </a:r>
            <a:r>
              <a:rPr lang="en-US" sz="3200" dirty="0" err="1">
                <a:latin typeface="Calibri (Body)"/>
                <a:cs typeface="Calibri (Body)"/>
              </a:rPr>
              <a:t>Bickels</a:t>
            </a:r>
            <a:r>
              <a:rPr lang="en-US" sz="3200" dirty="0">
                <a:latin typeface="Calibri (Body)"/>
                <a:cs typeface="Calibri (Body)"/>
              </a:rPr>
              <a:t>. </a:t>
            </a:r>
            <a:r>
              <a:rPr lang="en-US" sz="3200" i="1" dirty="0">
                <a:latin typeface="Calibri (Body)"/>
                <a:cs typeface="Calibri (Body)"/>
              </a:rPr>
              <a:t>Operative Techniques in </a:t>
            </a:r>
            <a:r>
              <a:rPr lang="en-US" sz="3200" i="1" dirty="0" err="1">
                <a:latin typeface="Calibri (Body)"/>
                <a:cs typeface="Calibri (Body)"/>
              </a:rPr>
              <a:t>Orthopaedic</a:t>
            </a:r>
            <a:r>
              <a:rPr lang="en-US" sz="3200" i="1" dirty="0">
                <a:latin typeface="Calibri (Body)"/>
                <a:cs typeface="Calibri (Body)"/>
              </a:rPr>
              <a:t> Surgical Oncology</a:t>
            </a:r>
            <a:r>
              <a:rPr lang="en-US" sz="3200" dirty="0">
                <a:latin typeface="Calibri (Body)"/>
                <a:cs typeface="Calibri (Body)"/>
              </a:rPr>
              <a:t>. Philadelphia: </a:t>
            </a:r>
            <a:r>
              <a:rPr lang="en-US" sz="3200" dirty="0" err="1">
                <a:latin typeface="Calibri (Body)"/>
                <a:cs typeface="Calibri (Body)"/>
              </a:rPr>
              <a:t>Wolters</a:t>
            </a:r>
            <a:r>
              <a:rPr lang="en-US" sz="3200" dirty="0">
                <a:latin typeface="Calibri (Body)"/>
                <a:cs typeface="Calibri (Body)"/>
              </a:rPr>
              <a:t> Kluwer Health/Lippincott </a:t>
            </a:r>
            <a:endParaRPr lang="en-US" sz="3200" dirty="0" smtClean="0">
              <a:latin typeface="Calibri (Body)"/>
              <a:cs typeface="Calibri (Body)"/>
            </a:endParaRPr>
          </a:p>
          <a:p>
            <a:r>
              <a:rPr lang="en-US" sz="3200" dirty="0" smtClean="0">
                <a:latin typeface="Calibri (Body)"/>
                <a:cs typeface="Calibri (Body)"/>
              </a:rPr>
              <a:t>Williams </a:t>
            </a:r>
            <a:r>
              <a:rPr lang="en-US" sz="3200" dirty="0">
                <a:latin typeface="Calibri (Body)"/>
                <a:cs typeface="Calibri (Body)"/>
              </a:rPr>
              <a:t>&amp; Wilkins, 2012. Print</a:t>
            </a:r>
            <a:r>
              <a:rPr lang="en-US" sz="3200" dirty="0" smtClean="0">
                <a:latin typeface="Calibri (Body)"/>
                <a:cs typeface="Calibri (Body)"/>
              </a:rPr>
              <a:t>.</a:t>
            </a:r>
          </a:p>
          <a:p>
            <a:r>
              <a:rPr lang="en-US" sz="3200" dirty="0" err="1" smtClean="0">
                <a:latin typeface="Calibri (Body)"/>
                <a:cs typeface="Calibri (Body)"/>
              </a:rPr>
              <a:t>Mattos</a:t>
            </a:r>
            <a:r>
              <a:rPr lang="en-US" sz="3200" dirty="0" smtClean="0">
                <a:latin typeface="Calibri (Body)"/>
                <a:cs typeface="Calibri (Body)"/>
              </a:rPr>
              <a:t>, C., </a:t>
            </a:r>
            <a:r>
              <a:rPr lang="en-US" sz="3200" dirty="0" err="1" smtClean="0">
                <a:latin typeface="Calibri (Body)"/>
                <a:cs typeface="Calibri (Body)"/>
              </a:rPr>
              <a:t>Angsanuntsukh</a:t>
            </a:r>
            <a:r>
              <a:rPr lang="en-US" sz="3200" dirty="0" smtClean="0">
                <a:latin typeface="Calibri (Body)"/>
                <a:cs typeface="Calibri (Body)"/>
              </a:rPr>
              <a:t>, C., </a:t>
            </a:r>
            <a:r>
              <a:rPr lang="en-US" sz="3200" dirty="0" err="1" smtClean="0">
                <a:latin typeface="Calibri (Body)"/>
                <a:cs typeface="Calibri (Body)"/>
              </a:rPr>
              <a:t>Arkader</a:t>
            </a:r>
            <a:r>
              <a:rPr lang="en-US" sz="3200" dirty="0" smtClean="0">
                <a:latin typeface="Calibri (Body)"/>
                <a:cs typeface="Calibri (Body)"/>
              </a:rPr>
              <a:t>, A., </a:t>
            </a:r>
            <a:r>
              <a:rPr lang="en-US" sz="3200" dirty="0" err="1" smtClean="0">
                <a:latin typeface="Calibri (Body)"/>
                <a:cs typeface="Calibri (Body)"/>
              </a:rPr>
              <a:t>Dormans</a:t>
            </a:r>
            <a:r>
              <a:rPr lang="en-US" sz="3200" dirty="0" smtClean="0">
                <a:latin typeface="Calibri (Body)"/>
                <a:cs typeface="Calibri (Body)"/>
              </a:rPr>
              <a:t>, J. Chondroblastoma and </a:t>
            </a:r>
            <a:r>
              <a:rPr lang="en-US" sz="3200" dirty="0" err="1" smtClean="0">
                <a:latin typeface="Calibri (Body)"/>
                <a:cs typeface="Calibri (Body)"/>
              </a:rPr>
              <a:t>Chondromyxoid</a:t>
            </a:r>
            <a:r>
              <a:rPr lang="en-US" sz="3200" dirty="0" smtClean="0">
                <a:latin typeface="Calibri (Body)"/>
                <a:cs typeface="Calibri (Body)"/>
              </a:rPr>
              <a:t> Fibroma. </a:t>
            </a:r>
            <a:r>
              <a:rPr lang="en-US" sz="3200" i="1" dirty="0" smtClean="0">
                <a:latin typeface="Calibri (Body)"/>
                <a:cs typeface="Calibri (Body)"/>
              </a:rPr>
              <a:t>Journal of the American Academy of Orthopedic </a:t>
            </a:r>
          </a:p>
          <a:p>
            <a:r>
              <a:rPr lang="en-US" sz="3200" i="1" dirty="0" smtClean="0">
                <a:latin typeface="Calibri (Body)"/>
                <a:cs typeface="Calibri (Body)"/>
              </a:rPr>
              <a:t>Surgeons</a:t>
            </a:r>
            <a:r>
              <a:rPr lang="en-US" sz="3200" dirty="0" smtClean="0">
                <a:latin typeface="Calibri (Body)"/>
                <a:cs typeface="Calibri (Body)"/>
              </a:rPr>
              <a:t>. 2013. 4: 225-233. </a:t>
            </a:r>
          </a:p>
          <a:p>
            <a:endParaRPr lang="en-US" sz="3200" dirty="0" smtClean="0">
              <a:latin typeface="Calibri (Body)"/>
              <a:cs typeface="Calibri (Body)"/>
            </a:endParaRPr>
          </a:p>
          <a:p>
            <a:endParaRPr lang="en-US" sz="3200" dirty="0" smtClean="0">
              <a:latin typeface="Calibri (Body)"/>
              <a:cs typeface="Calibri (Body)"/>
            </a:endParaRPr>
          </a:p>
          <a:p>
            <a:endParaRPr lang="en-US" sz="3200" dirty="0" smtClean="0">
              <a:latin typeface="Calibri (Body)"/>
              <a:cs typeface="Calibri (Body)"/>
            </a:endParaRPr>
          </a:p>
          <a:p>
            <a:endParaRPr lang="en-US" sz="3200" dirty="0">
              <a:latin typeface="Calibri (Body)"/>
              <a:cs typeface="Calibri (Body)"/>
            </a:endParaRPr>
          </a:p>
          <a:p>
            <a:endParaRPr lang="en-US" sz="5400" b="1" dirty="0"/>
          </a:p>
        </p:txBody>
      </p:sp>
      <p:sp>
        <p:nvSpPr>
          <p:cNvPr id="24" name="Rectangle 23"/>
          <p:cNvSpPr/>
          <p:nvPr/>
        </p:nvSpPr>
        <p:spPr>
          <a:xfrm>
            <a:off x="9220200" y="304800"/>
            <a:ext cx="24155400" cy="2523768"/>
          </a:xfrm>
          <a:prstGeom prst="rect">
            <a:avLst/>
          </a:prstGeom>
        </p:spPr>
        <p:txBody>
          <a:bodyPr wrap="square">
            <a:spAutoFit/>
          </a:bodyPr>
          <a:lstStyle/>
          <a:p>
            <a:pPr algn="ctr"/>
            <a:r>
              <a:rPr lang="en-US" dirty="0">
                <a:solidFill>
                  <a:schemeClr val="bg1"/>
                </a:solidFill>
              </a:rPr>
              <a:t>Chondroblastoma of the Femoral Head: Presentation, Surgical Excision, and Complications </a:t>
            </a:r>
          </a:p>
        </p:txBody>
      </p:sp>
      <p:sp>
        <p:nvSpPr>
          <p:cNvPr id="26" name="Rectangle 25"/>
          <p:cNvSpPr/>
          <p:nvPr/>
        </p:nvSpPr>
        <p:spPr>
          <a:xfrm>
            <a:off x="1828800" y="6474558"/>
            <a:ext cx="12115800" cy="6555642"/>
          </a:xfrm>
          <a:prstGeom prst="rect">
            <a:avLst/>
          </a:prstGeom>
        </p:spPr>
        <p:txBody>
          <a:bodyPr wrap="square">
            <a:spAutoFit/>
          </a:bodyPr>
          <a:lstStyle/>
          <a:p>
            <a:r>
              <a:rPr lang="en-US" sz="2800" dirty="0" smtClean="0"/>
              <a:t>Chondroblastoma is a benign, locally aggressive tumor typically arising in the epiphysis of bone. The diagnosis is rare and only makes up 1-2% of all bone tumors. Chondroblastoma usually affects children and young adults (95% 5-25 years old) and has a male predilection (2:1). It is most commonly found in the long bones (femur, tibia, humerus). The most common clinical symptom is gradually worsening mild to severe pain. Chondroblastoma is often misdiagnosed as a sports injury. Radiographically, chondroblastoma presents as a well-circumscribed geographic defect surrounded by a rim of sclerotic bone. Chondroblastoma has a high propensity for local recurrence and in very rare cases can metastasize to the lung. The most common treatment is </a:t>
            </a:r>
            <a:r>
              <a:rPr lang="en-US" sz="2800" dirty="0" err="1" smtClean="0"/>
              <a:t>intralesional</a:t>
            </a:r>
            <a:r>
              <a:rPr lang="en-US" sz="2800" dirty="0" smtClean="0"/>
              <a:t> curettage resection with bone grafting. Additional/adjuvant treatments include substitution of polymethylmethacrylate (PMMA) for the bone graft,  electric or chemical cauterization,  and cryosurgery which are often used to decrease risk of local recurrence. CT guided radiofrequency ablation has also been successful in the treatment of very selected small tumors (minimally invasive approach).</a:t>
            </a:r>
            <a:endParaRPr lang="en-US" sz="2800" dirty="0"/>
          </a:p>
        </p:txBody>
      </p:sp>
      <p:sp>
        <p:nvSpPr>
          <p:cNvPr id="27" name="Rectangle 26"/>
          <p:cNvSpPr/>
          <p:nvPr/>
        </p:nvSpPr>
        <p:spPr>
          <a:xfrm>
            <a:off x="1775344" y="14109918"/>
            <a:ext cx="12192000" cy="1815882"/>
          </a:xfrm>
          <a:prstGeom prst="rect">
            <a:avLst/>
          </a:prstGeom>
        </p:spPr>
        <p:txBody>
          <a:bodyPr wrap="square">
            <a:spAutoFit/>
          </a:bodyPr>
          <a:lstStyle/>
          <a:p>
            <a:r>
              <a:rPr lang="en-US" sz="2800" dirty="0"/>
              <a:t>The purpose of this study is to report the clinical, radiographic, and pathological </a:t>
            </a:r>
            <a:r>
              <a:rPr lang="en-US" sz="2800" dirty="0" smtClean="0"/>
              <a:t>presentation as well as the results of </a:t>
            </a:r>
            <a:r>
              <a:rPr lang="en-US" sz="2800" dirty="0"/>
              <a:t>surgical excision</a:t>
            </a:r>
            <a:r>
              <a:rPr lang="en-US" sz="2800" dirty="0" smtClean="0"/>
              <a:t>, cryosurgery and bone grafting of </a:t>
            </a:r>
            <a:r>
              <a:rPr lang="en-US" sz="2800" dirty="0"/>
              <a:t>three </a:t>
            </a:r>
            <a:r>
              <a:rPr lang="en-US" sz="2800" dirty="0" smtClean="0"/>
              <a:t>patients </a:t>
            </a:r>
            <a:r>
              <a:rPr lang="en-US" sz="2800" dirty="0"/>
              <a:t>treated by the principal investigator between 2014-</a:t>
            </a:r>
            <a:r>
              <a:rPr lang="en-US" sz="2800" dirty="0" smtClean="0"/>
              <a:t>2017 </a:t>
            </a:r>
            <a:r>
              <a:rPr lang="en-US" sz="2800" dirty="0"/>
              <a:t>for chondroblastoma of the femoral head. </a:t>
            </a:r>
          </a:p>
        </p:txBody>
      </p:sp>
      <p:sp>
        <p:nvSpPr>
          <p:cNvPr id="28" name="Rectangle 27"/>
          <p:cNvSpPr/>
          <p:nvPr/>
        </p:nvSpPr>
        <p:spPr>
          <a:xfrm>
            <a:off x="1710562" y="17037308"/>
            <a:ext cx="11963400" cy="4832092"/>
          </a:xfrm>
          <a:prstGeom prst="rect">
            <a:avLst/>
          </a:prstGeom>
        </p:spPr>
        <p:txBody>
          <a:bodyPr wrap="square">
            <a:spAutoFit/>
          </a:bodyPr>
          <a:lstStyle/>
          <a:p>
            <a:r>
              <a:rPr lang="en-US" sz="2800" dirty="0"/>
              <a:t>Two females and one male were treated by the principal investigator between 2014-</a:t>
            </a:r>
            <a:r>
              <a:rPr lang="en-US" sz="2800" dirty="0" smtClean="0"/>
              <a:t>2017 </a:t>
            </a:r>
            <a:r>
              <a:rPr lang="en-US" sz="2800" dirty="0"/>
              <a:t>for chondroblastoma of the femoral head. The average age of the patients was 14.3 years </a:t>
            </a:r>
            <a:r>
              <a:rPr lang="en-US" sz="2800" dirty="0" smtClean="0"/>
              <a:t>old (14-15 years old). </a:t>
            </a:r>
            <a:r>
              <a:rPr lang="en-US" sz="2800" dirty="0"/>
              <a:t>Two patients were originally misdiagnosed with sports </a:t>
            </a:r>
            <a:r>
              <a:rPr lang="en-US" sz="2800" dirty="0" smtClean="0"/>
              <a:t>injuries. Patients 1 and 3 were </a:t>
            </a:r>
            <a:r>
              <a:rPr lang="en-US" sz="2800" dirty="0"/>
              <a:t>treated with </a:t>
            </a:r>
            <a:r>
              <a:rPr lang="en-US" sz="2800" dirty="0" smtClean="0"/>
              <a:t>curettage </a:t>
            </a:r>
            <a:r>
              <a:rPr lang="en-US" sz="2800" dirty="0"/>
              <a:t>resection</a:t>
            </a:r>
            <a:r>
              <a:rPr lang="en-US" sz="2800" dirty="0" smtClean="0"/>
              <a:t>, adjuvant </a:t>
            </a:r>
            <a:r>
              <a:rPr lang="en-US" sz="2800" dirty="0" err="1" smtClean="0"/>
              <a:t>electrocauterization</a:t>
            </a:r>
            <a:r>
              <a:rPr lang="en-US" sz="2800" dirty="0" smtClean="0"/>
              <a:t>, and iliac crest bone grafting. Patient 2 was </a:t>
            </a:r>
            <a:r>
              <a:rPr lang="en-US" sz="2800" dirty="0"/>
              <a:t>treated </a:t>
            </a:r>
            <a:r>
              <a:rPr lang="en-US" sz="2800" dirty="0" smtClean="0"/>
              <a:t>with curettage </a:t>
            </a:r>
            <a:r>
              <a:rPr lang="en-US" sz="2800" dirty="0"/>
              <a:t>resection, adjuvant </a:t>
            </a:r>
            <a:r>
              <a:rPr lang="en-US" sz="2800" dirty="0" err="1" smtClean="0"/>
              <a:t>electrocauterization</a:t>
            </a:r>
            <a:r>
              <a:rPr lang="en-US" sz="2800" dirty="0" smtClean="0"/>
              <a:t>, cryosurgery, iliac crest bone grafting, and bone/cartilage allografting. Patient 2 and 3 were also treated with a cannulated screw for prophylactic fixation. </a:t>
            </a:r>
            <a:r>
              <a:rPr lang="en-US" sz="2800" dirty="0"/>
              <a:t>Functional outcome was assessed by the Musculoskeletal Tumor Society (MSTS) scoring system. Recurrence was assessed radiologically at each follow up visit. The mean follow-up period for these patients is 16 </a:t>
            </a:r>
            <a:r>
              <a:rPr lang="en-US" sz="2800" dirty="0" smtClean="0"/>
              <a:t>months (14-18 months). </a:t>
            </a:r>
            <a:endParaRPr lang="en-US" sz="2800" dirty="0"/>
          </a:p>
        </p:txBody>
      </p:sp>
      <p:sp>
        <p:nvSpPr>
          <p:cNvPr id="29" name="Rectangle 28"/>
          <p:cNvSpPr/>
          <p:nvPr/>
        </p:nvSpPr>
        <p:spPr>
          <a:xfrm>
            <a:off x="14033094" y="31123514"/>
            <a:ext cx="11811000" cy="3539430"/>
          </a:xfrm>
          <a:prstGeom prst="rect">
            <a:avLst/>
          </a:prstGeom>
        </p:spPr>
        <p:txBody>
          <a:bodyPr wrap="square">
            <a:spAutoFit/>
          </a:bodyPr>
          <a:lstStyle/>
          <a:p>
            <a:r>
              <a:rPr lang="en-US" sz="2800" dirty="0"/>
              <a:t>The mean MSTS functional score </a:t>
            </a:r>
            <a:r>
              <a:rPr lang="en-US" sz="2800" dirty="0" smtClean="0"/>
              <a:t>at the </a:t>
            </a:r>
            <a:r>
              <a:rPr lang="en-US" sz="2800" dirty="0"/>
              <a:t>last follow </a:t>
            </a:r>
            <a:r>
              <a:rPr lang="en-US" sz="2800" dirty="0" smtClean="0"/>
              <a:t>up </a:t>
            </a:r>
            <a:r>
              <a:rPr lang="en-US" sz="2800" dirty="0"/>
              <a:t>was </a:t>
            </a:r>
            <a:r>
              <a:rPr lang="en-US" sz="2800" dirty="0" smtClean="0"/>
              <a:t>23 (21-25). </a:t>
            </a:r>
            <a:r>
              <a:rPr lang="en-US" sz="2800" dirty="0"/>
              <a:t>All patients are alive, pain-free, and there have been no recurrences</a:t>
            </a:r>
            <a:r>
              <a:rPr lang="en-US" sz="2800" dirty="0" smtClean="0"/>
              <a:t>. There have also been no incidences of infection, avascular necrosis, or collapse of femoral head. In addition, all femoral heads remained spherical, range of motion of hips at follow-up visits was normal, and patients have returned to pre-operative function; participating fully in sports. However, patient 1 has experienced </a:t>
            </a:r>
            <a:r>
              <a:rPr lang="en-US" sz="2800" dirty="0"/>
              <a:t>an enlarged inguinal lymph node 25 months after surgery, which has been confirmed as </a:t>
            </a:r>
            <a:r>
              <a:rPr lang="en-US" sz="2800" dirty="0" smtClean="0"/>
              <a:t>reactive. </a:t>
            </a:r>
            <a:endParaRPr lang="en-US" dirty="0"/>
          </a:p>
        </p:txBody>
      </p:sp>
      <p:sp>
        <p:nvSpPr>
          <p:cNvPr id="31" name="Rectangle 30"/>
          <p:cNvSpPr/>
          <p:nvPr/>
        </p:nvSpPr>
        <p:spPr>
          <a:xfrm>
            <a:off x="26898600" y="27660600"/>
            <a:ext cx="11582400" cy="6986528"/>
          </a:xfrm>
          <a:prstGeom prst="rect">
            <a:avLst/>
          </a:prstGeom>
        </p:spPr>
        <p:txBody>
          <a:bodyPr wrap="square">
            <a:spAutoFit/>
          </a:bodyPr>
          <a:lstStyle/>
          <a:p>
            <a:r>
              <a:rPr lang="en-US" sz="2800" dirty="0"/>
              <a:t>Due to the aggressive nature of a chondroblastoma, it is important to </a:t>
            </a:r>
            <a:r>
              <a:rPr lang="en-US" sz="2800" dirty="0" smtClean="0"/>
              <a:t>establish a proper </a:t>
            </a:r>
            <a:r>
              <a:rPr lang="en-US" sz="2800" dirty="0"/>
              <a:t>diagnosis as early as possible to prevent significant local </a:t>
            </a:r>
            <a:r>
              <a:rPr lang="en-US" sz="2800" dirty="0" smtClean="0"/>
              <a:t>bone destruction and potential loss of a mobile hip. Chondroblastomas are benign aggressive tumors with a propensity for local recurrence. Adjuvants should be considered in their treatment to reduce the risks of recurrence. Attention to detail and proper fixation as well as following a strict non weight bearing protocol after surgery are crucial for preventing collapse of the femoral head and postoperative fracture. Caution is also advised when using cryosurgery. Although this type of procedure may be efficacious for decreasing the risk of local recurrence, it should be reserved for those with sufficient experience with this technique to avoid any complications. It </a:t>
            </a:r>
            <a:r>
              <a:rPr lang="en-US" sz="2800" dirty="0"/>
              <a:t>is also important to include chondroblastoma in the differential of sports </a:t>
            </a:r>
            <a:r>
              <a:rPr lang="en-US" sz="2800" dirty="0" smtClean="0"/>
              <a:t>injuries </a:t>
            </a:r>
            <a:r>
              <a:rPr lang="en-US" sz="2800" dirty="0"/>
              <a:t>since two of three patients were misdiagnosed with a sports injury prior to evaluation by an orthopedic </a:t>
            </a:r>
            <a:r>
              <a:rPr lang="en-US" sz="2800" dirty="0" smtClean="0"/>
              <a:t>oncologist.</a:t>
            </a:r>
            <a:r>
              <a:rPr lang="en-US" sz="2800" dirty="0"/>
              <a:t> </a:t>
            </a:r>
            <a:r>
              <a:rPr lang="en-US" sz="2800" dirty="0" smtClean="0"/>
              <a:t>Limitations </a:t>
            </a:r>
            <a:r>
              <a:rPr lang="en-US" sz="2800" dirty="0"/>
              <a:t>in this study include the </a:t>
            </a:r>
            <a:r>
              <a:rPr lang="en-US" sz="2800" dirty="0" smtClean="0"/>
              <a:t>small patient </a:t>
            </a:r>
            <a:r>
              <a:rPr lang="en-US" sz="2800" dirty="0"/>
              <a:t>population and </a:t>
            </a:r>
            <a:r>
              <a:rPr lang="en-US" sz="2800" dirty="0" smtClean="0"/>
              <a:t>short </a:t>
            </a:r>
            <a:r>
              <a:rPr lang="en-US" sz="2800" dirty="0"/>
              <a:t>follow up time. Additional patients and long-term follow up is needed due to the high rates of recurrence for this </a:t>
            </a:r>
            <a:r>
              <a:rPr lang="en-US" sz="2800" dirty="0" smtClean="0"/>
              <a:t>condition. </a:t>
            </a:r>
            <a:endParaRPr lang="en-US" sz="2800" dirty="0"/>
          </a:p>
        </p:txBody>
      </p:sp>
      <p:sp>
        <p:nvSpPr>
          <p:cNvPr id="43" name="Up Arrow 42"/>
          <p:cNvSpPr/>
          <p:nvPr/>
        </p:nvSpPr>
        <p:spPr>
          <a:xfrm>
            <a:off x="6629400" y="29730199"/>
            <a:ext cx="352425" cy="1588001"/>
          </a:xfrm>
          <a:prstGeom prst="up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8" name="Picture 67"/>
          <p:cNvPicPr>
            <a:picLocks noChangeAspect="1"/>
          </p:cNvPicPr>
          <p:nvPr/>
        </p:nvPicPr>
        <p:blipFill>
          <a:blip r:embed="rId8"/>
          <a:stretch>
            <a:fillRect/>
          </a:stretch>
        </p:blipFill>
        <p:spPr>
          <a:xfrm>
            <a:off x="16535400" y="5386369"/>
            <a:ext cx="7183127" cy="6272231"/>
          </a:xfrm>
          <a:prstGeom prst="rect">
            <a:avLst/>
          </a:prstGeom>
        </p:spPr>
      </p:pic>
      <p:sp>
        <p:nvSpPr>
          <p:cNvPr id="74" name="TextBox 73"/>
          <p:cNvSpPr txBox="1"/>
          <p:nvPr/>
        </p:nvSpPr>
        <p:spPr>
          <a:xfrm>
            <a:off x="22631400" y="10515600"/>
            <a:ext cx="1752600" cy="1015663"/>
          </a:xfrm>
          <a:prstGeom prst="rect">
            <a:avLst/>
          </a:prstGeom>
          <a:noFill/>
        </p:spPr>
        <p:txBody>
          <a:bodyPr wrap="square" rtlCol="0">
            <a:spAutoFit/>
          </a:bodyPr>
          <a:lstStyle/>
          <a:p>
            <a:r>
              <a:rPr lang="en-US" sz="6000" dirty="0" smtClean="0">
                <a:solidFill>
                  <a:srgbClr val="FFFFFF"/>
                </a:solidFill>
              </a:rPr>
              <a:t> </a:t>
            </a:r>
            <a:r>
              <a:rPr lang="en-US" sz="4800" dirty="0" smtClean="0">
                <a:solidFill>
                  <a:srgbClr val="FFFFFF"/>
                </a:solidFill>
              </a:rPr>
              <a:t>2Α</a:t>
            </a:r>
            <a:endParaRPr lang="en-US" sz="4800" dirty="0">
              <a:solidFill>
                <a:srgbClr val="FFFFFF"/>
              </a:solidFill>
            </a:endParaRPr>
          </a:p>
        </p:txBody>
      </p:sp>
      <p:sp>
        <p:nvSpPr>
          <p:cNvPr id="75" name="TextBox 74"/>
          <p:cNvSpPr txBox="1"/>
          <p:nvPr/>
        </p:nvSpPr>
        <p:spPr>
          <a:xfrm>
            <a:off x="1828800" y="32598717"/>
            <a:ext cx="10058400" cy="1538883"/>
          </a:xfrm>
          <a:prstGeom prst="rect">
            <a:avLst/>
          </a:prstGeom>
          <a:noFill/>
        </p:spPr>
        <p:txBody>
          <a:bodyPr wrap="square" rtlCol="0">
            <a:spAutoFit/>
          </a:bodyPr>
          <a:lstStyle/>
          <a:p>
            <a:r>
              <a:rPr lang="en-US" sz="3800" b="1" dirty="0" smtClean="0"/>
              <a:t>Figure 1. </a:t>
            </a:r>
            <a:r>
              <a:rPr lang="en-US" sz="2800" dirty="0" smtClean="0"/>
              <a:t>Axial CT scan of left hip</a:t>
            </a:r>
            <a:r>
              <a:rPr lang="en-US" sz="2800" dirty="0"/>
              <a:t> </a:t>
            </a:r>
            <a:r>
              <a:rPr lang="en-US" sz="2800" dirty="0" smtClean="0"/>
              <a:t>showing chondroblastoma</a:t>
            </a:r>
            <a:r>
              <a:rPr lang="en-US" sz="2800" dirty="0"/>
              <a:t> </a:t>
            </a:r>
            <a:r>
              <a:rPr lang="en-US" sz="2800" dirty="0" smtClean="0"/>
              <a:t>of left femoral head (Patient 1). Lesion measures 1.1 cm AP x 1 cm transverse x 1.4 cm </a:t>
            </a:r>
            <a:r>
              <a:rPr lang="en-US" sz="2800" dirty="0" err="1" smtClean="0"/>
              <a:t>craniocaudal</a:t>
            </a:r>
            <a:r>
              <a:rPr lang="en-US" sz="2800" dirty="0" smtClean="0"/>
              <a:t>. </a:t>
            </a:r>
            <a:endParaRPr lang="en-US" sz="2800" dirty="0"/>
          </a:p>
        </p:txBody>
      </p:sp>
      <p:sp>
        <p:nvSpPr>
          <p:cNvPr id="80" name="Up Arrow 79"/>
          <p:cNvSpPr/>
          <p:nvPr/>
        </p:nvSpPr>
        <p:spPr>
          <a:xfrm>
            <a:off x="22043426" y="15270753"/>
            <a:ext cx="457200" cy="1828800"/>
          </a:xfrm>
          <a:prstGeom prst="up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Up Arrow 80"/>
          <p:cNvSpPr/>
          <p:nvPr/>
        </p:nvSpPr>
        <p:spPr>
          <a:xfrm>
            <a:off x="19202400" y="8610600"/>
            <a:ext cx="457200" cy="1828800"/>
          </a:xfrm>
          <a:prstGeom prst="up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TextBox 83"/>
          <p:cNvSpPr txBox="1"/>
          <p:nvPr/>
        </p:nvSpPr>
        <p:spPr>
          <a:xfrm>
            <a:off x="15813902" y="18233745"/>
            <a:ext cx="8697234" cy="1969770"/>
          </a:xfrm>
          <a:prstGeom prst="rect">
            <a:avLst/>
          </a:prstGeom>
          <a:noFill/>
        </p:spPr>
        <p:txBody>
          <a:bodyPr wrap="square" rtlCol="0">
            <a:spAutoFit/>
          </a:bodyPr>
          <a:lstStyle/>
          <a:p>
            <a:r>
              <a:rPr lang="en-US" sz="3800" b="1" dirty="0" smtClean="0"/>
              <a:t>Figure 2.</a:t>
            </a:r>
            <a:r>
              <a:rPr lang="en-US" sz="3800" dirty="0" smtClean="0"/>
              <a:t> </a:t>
            </a:r>
            <a:r>
              <a:rPr lang="en-US" sz="2800" dirty="0"/>
              <a:t>A</a:t>
            </a:r>
            <a:r>
              <a:rPr lang="en-US" sz="2800" dirty="0" smtClean="0"/>
              <a:t>xial MRI (2A) and AP X-ray (2B) of left hip showing</a:t>
            </a:r>
            <a:r>
              <a:rPr lang="en-US" sz="2800" dirty="0"/>
              <a:t> </a:t>
            </a:r>
            <a:r>
              <a:rPr lang="en-US" sz="2800" dirty="0" err="1" smtClean="0"/>
              <a:t>chondroblastoma</a:t>
            </a:r>
            <a:r>
              <a:rPr lang="en-US" sz="2800" dirty="0" smtClean="0"/>
              <a:t> of left femoral head (Patient 2). Lesion measures 2.0 cm AP x 1.8 cm transverse x 2.0 cm </a:t>
            </a:r>
            <a:r>
              <a:rPr lang="en-US" sz="2800" dirty="0" err="1" smtClean="0"/>
              <a:t>craniocaudal</a:t>
            </a:r>
            <a:r>
              <a:rPr lang="en-US" sz="2800" dirty="0" smtClean="0"/>
              <a:t>. </a:t>
            </a:r>
            <a:endParaRPr lang="en-US" sz="2800" dirty="0"/>
          </a:p>
        </p:txBody>
      </p:sp>
      <p:pic>
        <p:nvPicPr>
          <p:cNvPr id="85" name="Picture 84"/>
          <p:cNvPicPr>
            <a:picLocks noChangeAspect="1"/>
          </p:cNvPicPr>
          <p:nvPr/>
        </p:nvPicPr>
        <p:blipFill>
          <a:blip r:embed="rId9"/>
          <a:stretch>
            <a:fillRect/>
          </a:stretch>
        </p:blipFill>
        <p:spPr>
          <a:xfrm>
            <a:off x="14325600" y="20345400"/>
            <a:ext cx="5249618" cy="7204302"/>
          </a:xfrm>
          <a:prstGeom prst="rect">
            <a:avLst/>
          </a:prstGeom>
        </p:spPr>
      </p:pic>
      <p:sp>
        <p:nvSpPr>
          <p:cNvPr id="87" name="TextBox 86"/>
          <p:cNvSpPr txBox="1"/>
          <p:nvPr/>
        </p:nvSpPr>
        <p:spPr>
          <a:xfrm>
            <a:off x="15240000" y="27660600"/>
            <a:ext cx="10058400" cy="1969770"/>
          </a:xfrm>
          <a:prstGeom prst="rect">
            <a:avLst/>
          </a:prstGeom>
          <a:noFill/>
        </p:spPr>
        <p:txBody>
          <a:bodyPr wrap="square" rtlCol="0">
            <a:spAutoFit/>
          </a:bodyPr>
          <a:lstStyle/>
          <a:p>
            <a:r>
              <a:rPr lang="en-US" sz="3800" b="1" dirty="0" smtClean="0"/>
              <a:t>Figure 3. </a:t>
            </a:r>
            <a:r>
              <a:rPr lang="en-US" sz="2800" dirty="0" smtClean="0"/>
              <a:t>AP X-ray (3A) and axial CT scan (3B) of right hip showing chondroblastoma within the posterolateral aspect of the right femoral head (Patient 3). </a:t>
            </a:r>
            <a:r>
              <a:rPr lang="en-US" sz="2800" dirty="0"/>
              <a:t>L</a:t>
            </a:r>
            <a:r>
              <a:rPr lang="en-US" sz="2800" dirty="0" smtClean="0"/>
              <a:t>esion measures 2.0 cm AP x 1.6 cm transverse x 1.9 cm </a:t>
            </a:r>
            <a:r>
              <a:rPr lang="en-US" sz="2800" dirty="0" err="1" smtClean="0"/>
              <a:t>craniocaudal</a:t>
            </a:r>
            <a:r>
              <a:rPr lang="en-US" sz="2800" dirty="0" smtClean="0"/>
              <a:t>. </a:t>
            </a:r>
            <a:endParaRPr lang="en-US" sz="2800" dirty="0"/>
          </a:p>
        </p:txBody>
      </p:sp>
      <p:sp>
        <p:nvSpPr>
          <p:cNvPr id="88" name="Up Arrow 87"/>
          <p:cNvSpPr/>
          <p:nvPr/>
        </p:nvSpPr>
        <p:spPr>
          <a:xfrm>
            <a:off x="16669359" y="21607215"/>
            <a:ext cx="381000" cy="1828800"/>
          </a:xfrm>
          <a:prstGeom prst="up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9" name="Picture 88"/>
          <p:cNvPicPr>
            <a:picLocks noChangeAspect="1"/>
          </p:cNvPicPr>
          <p:nvPr/>
        </p:nvPicPr>
        <p:blipFill>
          <a:blip r:embed="rId10"/>
          <a:stretch>
            <a:fillRect/>
          </a:stretch>
        </p:blipFill>
        <p:spPr>
          <a:xfrm>
            <a:off x="26822400" y="5562600"/>
            <a:ext cx="4698582" cy="6832600"/>
          </a:xfrm>
          <a:prstGeom prst="rect">
            <a:avLst/>
          </a:prstGeom>
        </p:spPr>
      </p:pic>
      <p:pic>
        <p:nvPicPr>
          <p:cNvPr id="91" name="Picture 90"/>
          <p:cNvPicPr>
            <a:picLocks noChangeAspect="1"/>
          </p:cNvPicPr>
          <p:nvPr/>
        </p:nvPicPr>
        <p:blipFill>
          <a:blip r:embed="rId11"/>
          <a:stretch>
            <a:fillRect/>
          </a:stretch>
        </p:blipFill>
        <p:spPr>
          <a:xfrm>
            <a:off x="31775400" y="5867400"/>
            <a:ext cx="6818201" cy="6511299"/>
          </a:xfrm>
          <a:prstGeom prst="rect">
            <a:avLst/>
          </a:prstGeom>
        </p:spPr>
      </p:pic>
      <p:sp>
        <p:nvSpPr>
          <p:cNvPr id="93" name="TextBox 92"/>
          <p:cNvSpPr txBox="1"/>
          <p:nvPr/>
        </p:nvSpPr>
        <p:spPr>
          <a:xfrm>
            <a:off x="27127200" y="12496800"/>
            <a:ext cx="11277600" cy="1969770"/>
          </a:xfrm>
          <a:prstGeom prst="rect">
            <a:avLst/>
          </a:prstGeom>
          <a:noFill/>
        </p:spPr>
        <p:txBody>
          <a:bodyPr wrap="square" rtlCol="0">
            <a:spAutoFit/>
          </a:bodyPr>
          <a:lstStyle/>
          <a:p>
            <a:r>
              <a:rPr lang="en-US" sz="3800" b="1" dirty="0" smtClean="0"/>
              <a:t>Figure 4. </a:t>
            </a:r>
            <a:r>
              <a:rPr lang="en-US" sz="2800" dirty="0" smtClean="0"/>
              <a:t>AP X-ray (4A) and axial CT scan (4B) of patient 1, 6 months and 10 months respectively, after resection of the chondroblastoma and bone grafting. The osseous structures appear within normal limits and the overlying soft tissues are unremarkable. </a:t>
            </a:r>
            <a:endParaRPr lang="en-US" sz="2800" dirty="0"/>
          </a:p>
        </p:txBody>
      </p:sp>
      <p:pic>
        <p:nvPicPr>
          <p:cNvPr id="94" name="Picture 93"/>
          <p:cNvPicPr>
            <a:picLocks noChangeAspect="1"/>
          </p:cNvPicPr>
          <p:nvPr/>
        </p:nvPicPr>
        <p:blipFill>
          <a:blip r:embed="rId12"/>
          <a:stretch>
            <a:fillRect/>
          </a:stretch>
        </p:blipFill>
        <p:spPr>
          <a:xfrm>
            <a:off x="32758496" y="14706600"/>
            <a:ext cx="5626100" cy="7366616"/>
          </a:xfrm>
          <a:prstGeom prst="rect">
            <a:avLst/>
          </a:prstGeom>
        </p:spPr>
      </p:pic>
      <p:sp>
        <p:nvSpPr>
          <p:cNvPr id="95" name="TextBox 94"/>
          <p:cNvSpPr txBox="1"/>
          <p:nvPr/>
        </p:nvSpPr>
        <p:spPr>
          <a:xfrm>
            <a:off x="27127200" y="22141220"/>
            <a:ext cx="11353800" cy="4985980"/>
          </a:xfrm>
          <a:prstGeom prst="rect">
            <a:avLst/>
          </a:prstGeom>
          <a:noFill/>
        </p:spPr>
        <p:txBody>
          <a:bodyPr wrap="square" rtlCol="0">
            <a:spAutoFit/>
          </a:bodyPr>
          <a:lstStyle/>
          <a:p>
            <a:r>
              <a:rPr lang="en-US" sz="3800" b="1" dirty="0" smtClean="0"/>
              <a:t>Figure 5</a:t>
            </a:r>
            <a:r>
              <a:rPr lang="en-US" sz="3800" dirty="0" smtClean="0"/>
              <a:t>.  </a:t>
            </a:r>
            <a:r>
              <a:rPr lang="en-US" sz="2800" dirty="0" smtClean="0"/>
              <a:t>Three month post-operative AP X-ray (5A) of patient 2 reveals heterogeneity along the left anterior superior iliac crest, but this is compatible with a bone graft harvesting site. There is no evidence of tumor recurrence and the bone graft appears to have incorporated. The femoral head is spherical. A 10 month post-operative AP X-ray (5B) on patient 3 reveals a tight irregularity along the cortical margin on the AP projection of the right proximal femoral head. The bone graft appears to have incorporated. There is no recurrence and the femoral head is </a:t>
            </a:r>
            <a:r>
              <a:rPr lang="en-US" sz="2800" dirty="0"/>
              <a:t>spherical. A cannulated screw is </a:t>
            </a:r>
            <a:r>
              <a:rPr lang="en-US" sz="2800" dirty="0" smtClean="0"/>
              <a:t>also seen </a:t>
            </a:r>
            <a:r>
              <a:rPr lang="en-US" sz="2800" dirty="0"/>
              <a:t>traversing the greater trochanter of each </a:t>
            </a:r>
            <a:r>
              <a:rPr lang="en-US" sz="2800" dirty="0" smtClean="0"/>
              <a:t>femur</a:t>
            </a:r>
            <a:r>
              <a:rPr lang="en-US" sz="2800" dirty="0"/>
              <a:t> </a:t>
            </a:r>
            <a:r>
              <a:rPr lang="en-US" sz="2800" dirty="0" smtClean="0"/>
              <a:t>for prophylactic fixation. </a:t>
            </a:r>
          </a:p>
          <a:p>
            <a:endParaRPr lang="en-US" sz="2800" dirty="0"/>
          </a:p>
        </p:txBody>
      </p:sp>
      <p:sp>
        <p:nvSpPr>
          <p:cNvPr id="96" name="TextBox 95"/>
          <p:cNvSpPr txBox="1"/>
          <p:nvPr/>
        </p:nvSpPr>
        <p:spPr>
          <a:xfrm>
            <a:off x="31470600" y="21031200"/>
            <a:ext cx="1447800" cy="830997"/>
          </a:xfrm>
          <a:prstGeom prst="rect">
            <a:avLst/>
          </a:prstGeom>
          <a:noFill/>
        </p:spPr>
        <p:txBody>
          <a:bodyPr wrap="square" rtlCol="0">
            <a:spAutoFit/>
          </a:bodyPr>
          <a:lstStyle/>
          <a:p>
            <a:r>
              <a:rPr lang="en-US" sz="4800" dirty="0">
                <a:solidFill>
                  <a:srgbClr val="FFFFFF"/>
                </a:solidFill>
              </a:rPr>
              <a:t>5</a:t>
            </a:r>
            <a:r>
              <a:rPr lang="en-US" sz="4800" dirty="0" smtClean="0">
                <a:solidFill>
                  <a:srgbClr val="FFFFFF"/>
                </a:solidFill>
              </a:rPr>
              <a:t>Α</a:t>
            </a:r>
            <a:endParaRPr lang="en-US" sz="4800" dirty="0">
              <a:solidFill>
                <a:srgbClr val="FFFFFF"/>
              </a:solidFill>
            </a:endParaRPr>
          </a:p>
        </p:txBody>
      </p:sp>
      <p:sp>
        <p:nvSpPr>
          <p:cNvPr id="97" name="TextBox 96"/>
          <p:cNvSpPr txBox="1"/>
          <p:nvPr/>
        </p:nvSpPr>
        <p:spPr>
          <a:xfrm>
            <a:off x="37338000" y="21031200"/>
            <a:ext cx="1752600" cy="830997"/>
          </a:xfrm>
          <a:prstGeom prst="rect">
            <a:avLst/>
          </a:prstGeom>
          <a:noFill/>
        </p:spPr>
        <p:txBody>
          <a:bodyPr wrap="square" rtlCol="0">
            <a:spAutoFit/>
          </a:bodyPr>
          <a:lstStyle/>
          <a:p>
            <a:r>
              <a:rPr lang="en-US" sz="4800" dirty="0" smtClean="0">
                <a:solidFill>
                  <a:srgbClr val="FFFFFF"/>
                </a:solidFill>
              </a:rPr>
              <a:t>5B</a:t>
            </a:r>
            <a:endParaRPr lang="en-US" sz="4800" dirty="0">
              <a:solidFill>
                <a:srgbClr val="FFFFFF"/>
              </a:solidFill>
            </a:endParaRPr>
          </a:p>
        </p:txBody>
      </p:sp>
      <p:pic>
        <p:nvPicPr>
          <p:cNvPr id="101" name="Picture 100" descr="Screen Shot 2017-09-20 at 4.37.38 PM.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799706" y="21353367"/>
            <a:ext cx="6400800" cy="6218333"/>
          </a:xfrm>
          <a:prstGeom prst="rect">
            <a:avLst/>
          </a:prstGeom>
        </p:spPr>
      </p:pic>
      <p:sp>
        <p:nvSpPr>
          <p:cNvPr id="102" name="Up Arrow 101"/>
          <p:cNvSpPr/>
          <p:nvPr/>
        </p:nvSpPr>
        <p:spPr>
          <a:xfrm>
            <a:off x="22479000" y="25215847"/>
            <a:ext cx="381000" cy="1828800"/>
          </a:xfrm>
          <a:prstGeom prst="up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18592800" y="26517600"/>
            <a:ext cx="852818" cy="830997"/>
          </a:xfrm>
          <a:prstGeom prst="rect">
            <a:avLst/>
          </a:prstGeom>
        </p:spPr>
        <p:txBody>
          <a:bodyPr wrap="none">
            <a:spAutoFit/>
          </a:bodyPr>
          <a:lstStyle/>
          <a:p>
            <a:r>
              <a:rPr lang="en-US" sz="4800" dirty="0" smtClean="0">
                <a:solidFill>
                  <a:schemeClr val="bg1"/>
                </a:solidFill>
              </a:rPr>
              <a:t>3</a:t>
            </a:r>
            <a:r>
              <a:rPr lang="en-US" sz="4800" dirty="0">
                <a:solidFill>
                  <a:schemeClr val="bg1"/>
                </a:solidFill>
              </a:rPr>
              <a:t>A</a:t>
            </a:r>
          </a:p>
        </p:txBody>
      </p:sp>
      <p:sp>
        <p:nvSpPr>
          <p:cNvPr id="3" name="Rectangle 2"/>
          <p:cNvSpPr/>
          <p:nvPr/>
        </p:nvSpPr>
        <p:spPr>
          <a:xfrm>
            <a:off x="25222200" y="26517600"/>
            <a:ext cx="1491285" cy="830997"/>
          </a:xfrm>
          <a:prstGeom prst="rect">
            <a:avLst/>
          </a:prstGeom>
        </p:spPr>
        <p:txBody>
          <a:bodyPr wrap="square">
            <a:spAutoFit/>
          </a:bodyPr>
          <a:lstStyle/>
          <a:p>
            <a:r>
              <a:rPr lang="en-US" sz="4800" dirty="0" smtClean="0">
                <a:solidFill>
                  <a:schemeClr val="bg1"/>
                </a:solidFill>
              </a:rPr>
              <a:t>3B</a:t>
            </a:r>
            <a:endParaRPr lang="en-US" sz="4800" dirty="0">
              <a:solidFill>
                <a:schemeClr val="bg1"/>
              </a:solidFill>
            </a:endParaRPr>
          </a:p>
        </p:txBody>
      </p:sp>
      <p:sp>
        <p:nvSpPr>
          <p:cNvPr id="7" name="Rectangle 6"/>
          <p:cNvSpPr/>
          <p:nvPr/>
        </p:nvSpPr>
        <p:spPr>
          <a:xfrm>
            <a:off x="30556200" y="11430000"/>
            <a:ext cx="852818" cy="830997"/>
          </a:xfrm>
          <a:prstGeom prst="rect">
            <a:avLst/>
          </a:prstGeom>
        </p:spPr>
        <p:txBody>
          <a:bodyPr wrap="none">
            <a:spAutoFit/>
          </a:bodyPr>
          <a:lstStyle/>
          <a:p>
            <a:r>
              <a:rPr lang="en-US" sz="4800" dirty="0" smtClean="0">
                <a:solidFill>
                  <a:schemeClr val="bg1"/>
                </a:solidFill>
              </a:rPr>
              <a:t>4A</a:t>
            </a:r>
            <a:endParaRPr lang="en-US" sz="4800" dirty="0">
              <a:solidFill>
                <a:schemeClr val="bg1"/>
              </a:solidFill>
            </a:endParaRPr>
          </a:p>
        </p:txBody>
      </p:sp>
      <p:sp>
        <p:nvSpPr>
          <p:cNvPr id="8" name="Rectangle 7"/>
          <p:cNvSpPr/>
          <p:nvPr/>
        </p:nvSpPr>
        <p:spPr>
          <a:xfrm>
            <a:off x="37642800" y="11430000"/>
            <a:ext cx="831478" cy="830997"/>
          </a:xfrm>
          <a:prstGeom prst="rect">
            <a:avLst/>
          </a:prstGeom>
        </p:spPr>
        <p:txBody>
          <a:bodyPr wrap="none">
            <a:spAutoFit/>
          </a:bodyPr>
          <a:lstStyle/>
          <a:p>
            <a:r>
              <a:rPr lang="en-US" sz="4800" dirty="0" smtClean="0">
                <a:solidFill>
                  <a:schemeClr val="bg1"/>
                </a:solidFill>
              </a:rPr>
              <a:t>4Β</a:t>
            </a:r>
            <a:endParaRPr lang="en-US" sz="4800" dirty="0">
              <a:solidFill>
                <a:schemeClr val="bg1"/>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477777627"/>
              </p:ext>
            </p:extLst>
          </p:nvPr>
        </p:nvGraphicFramePr>
        <p:xfrm>
          <a:off x="1676400" y="22190917"/>
          <a:ext cx="12077211" cy="3107483"/>
        </p:xfrm>
        <a:graphic>
          <a:graphicData uri="http://schemas.openxmlformats.org/drawingml/2006/table">
            <a:tbl>
              <a:tblPr firstRow="1" firstCol="1" bandRow="1">
                <a:tableStyleId>{5C22544A-7EE6-4342-B048-85BDC9FD1C3A}</a:tableStyleId>
              </a:tblPr>
              <a:tblGrid>
                <a:gridCol w="1521881"/>
                <a:gridCol w="973616"/>
                <a:gridCol w="2003645"/>
                <a:gridCol w="7578069"/>
              </a:tblGrid>
              <a:tr h="751360">
                <a:tc>
                  <a:txBody>
                    <a:bodyPr/>
                    <a:lstStyle/>
                    <a:p>
                      <a:pPr marL="0" marR="0">
                        <a:lnSpc>
                          <a:spcPct val="107000"/>
                        </a:lnSpc>
                        <a:spcBef>
                          <a:spcPts val="0"/>
                        </a:spcBef>
                        <a:spcAft>
                          <a:spcPts val="0"/>
                        </a:spcAft>
                      </a:pPr>
                      <a:r>
                        <a:rPr lang="en-US" sz="2000" dirty="0">
                          <a:effectLst/>
                        </a:rPr>
                        <a:t>Patient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Age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Size of Lesion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Surgery Performed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96439">
                <a:tc>
                  <a:txBody>
                    <a:bodyPr/>
                    <a:lstStyle/>
                    <a:p>
                      <a:pPr marL="0" marR="0">
                        <a:lnSpc>
                          <a:spcPct val="107000"/>
                        </a:lnSpc>
                        <a:spcBef>
                          <a:spcPts val="0"/>
                        </a:spcBef>
                        <a:spcAft>
                          <a:spcPts val="0"/>
                        </a:spcAft>
                      </a:pPr>
                      <a:r>
                        <a:rPr lang="en-US" sz="2400" b="0" dirty="0">
                          <a:solidFill>
                            <a:schemeClr val="tx1"/>
                          </a:solidFill>
                          <a:effectLst/>
                        </a:rPr>
                        <a:t>1</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nSpc>
                          <a:spcPct val="107000"/>
                        </a:lnSpc>
                        <a:spcBef>
                          <a:spcPts val="0"/>
                        </a:spcBef>
                        <a:spcAft>
                          <a:spcPts val="0"/>
                        </a:spcAft>
                      </a:pPr>
                      <a:r>
                        <a:rPr lang="en-US" sz="2400" dirty="0">
                          <a:effectLst/>
                        </a:rPr>
                        <a:t>14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nSpc>
                          <a:spcPct val="107000"/>
                        </a:lnSpc>
                        <a:spcBef>
                          <a:spcPts val="0"/>
                        </a:spcBef>
                        <a:spcAft>
                          <a:spcPts val="0"/>
                        </a:spcAft>
                      </a:pPr>
                      <a:r>
                        <a:rPr lang="en-US" sz="2400" dirty="0">
                          <a:effectLst/>
                        </a:rPr>
                        <a:t>1.54 cm</a:t>
                      </a:r>
                      <a:r>
                        <a:rPr lang="en-US" sz="2400" baseline="30000" dirty="0">
                          <a:effectLst/>
                        </a:rPr>
                        <a:t>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nSpc>
                          <a:spcPct val="107000"/>
                        </a:lnSpc>
                        <a:spcBef>
                          <a:spcPts val="0"/>
                        </a:spcBef>
                        <a:spcAft>
                          <a:spcPts val="0"/>
                        </a:spcAft>
                      </a:pPr>
                      <a:r>
                        <a:rPr lang="en-US" sz="2000" baseline="0" dirty="0" smtClean="0">
                          <a:effectLst/>
                        </a:rPr>
                        <a:t>Curettage r</a:t>
                      </a:r>
                      <a:r>
                        <a:rPr lang="en-US" sz="2000" dirty="0" smtClean="0">
                          <a:effectLst/>
                        </a:rPr>
                        <a:t>esection</a:t>
                      </a:r>
                      <a:r>
                        <a:rPr lang="en-US" sz="2000" baseline="0" dirty="0" smtClean="0">
                          <a:effectLst/>
                        </a:rPr>
                        <a:t> of left femoral head</a:t>
                      </a:r>
                      <a:r>
                        <a:rPr lang="en-US" sz="2000" dirty="0" smtClean="0">
                          <a:effectLst/>
                        </a:rPr>
                        <a:t>, iliac</a:t>
                      </a:r>
                      <a:r>
                        <a:rPr lang="en-US" sz="2000" baseline="0" dirty="0" smtClean="0">
                          <a:effectLst/>
                        </a:rPr>
                        <a:t> crest bone graft.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r>
              <a:tr h="910866">
                <a:tc>
                  <a:txBody>
                    <a:bodyPr/>
                    <a:lstStyle/>
                    <a:p>
                      <a:pPr marL="0" marR="0">
                        <a:lnSpc>
                          <a:spcPct val="107000"/>
                        </a:lnSpc>
                        <a:spcBef>
                          <a:spcPts val="0"/>
                        </a:spcBef>
                        <a:spcAft>
                          <a:spcPts val="0"/>
                        </a:spcAft>
                      </a:pPr>
                      <a:r>
                        <a:rPr lang="en-US" sz="2400" b="0" dirty="0">
                          <a:solidFill>
                            <a:schemeClr val="tx1"/>
                          </a:solidFill>
                          <a:effectLst/>
                        </a:rPr>
                        <a:t>2</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nSpc>
                          <a:spcPct val="107000"/>
                        </a:lnSpc>
                        <a:spcBef>
                          <a:spcPts val="0"/>
                        </a:spcBef>
                        <a:spcAft>
                          <a:spcPts val="0"/>
                        </a:spcAft>
                      </a:pPr>
                      <a:r>
                        <a:rPr lang="en-US" sz="2400" dirty="0">
                          <a:effectLst/>
                        </a:rPr>
                        <a:t>14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nSpc>
                          <a:spcPct val="107000"/>
                        </a:lnSpc>
                        <a:spcBef>
                          <a:spcPts val="0"/>
                        </a:spcBef>
                        <a:spcAft>
                          <a:spcPts val="0"/>
                        </a:spcAft>
                      </a:pPr>
                      <a:r>
                        <a:rPr lang="en-US" sz="2400" dirty="0">
                          <a:effectLst/>
                        </a:rPr>
                        <a:t>7.20 cm</a:t>
                      </a:r>
                      <a:r>
                        <a:rPr lang="en-US" sz="2400" baseline="30000" dirty="0">
                          <a:effectLst/>
                        </a:rPr>
                        <a:t>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nSpc>
                          <a:spcPct val="107000"/>
                        </a:lnSpc>
                        <a:spcBef>
                          <a:spcPts val="0"/>
                        </a:spcBef>
                        <a:spcAft>
                          <a:spcPts val="0"/>
                        </a:spcAft>
                      </a:pPr>
                      <a:r>
                        <a:rPr lang="en-US" sz="2000" dirty="0" smtClean="0">
                          <a:effectLst/>
                        </a:rPr>
                        <a:t>Curettage resection</a:t>
                      </a:r>
                      <a:r>
                        <a:rPr lang="en-US" sz="2000" baseline="0" dirty="0" smtClean="0">
                          <a:effectLst/>
                        </a:rPr>
                        <a:t> of left</a:t>
                      </a:r>
                      <a:r>
                        <a:rPr lang="en-US" sz="2000" dirty="0" smtClean="0">
                          <a:effectLst/>
                        </a:rPr>
                        <a:t> </a:t>
                      </a:r>
                      <a:r>
                        <a:rPr lang="en-US" sz="2000" dirty="0">
                          <a:effectLst/>
                        </a:rPr>
                        <a:t>femoral head, cryosurgery, </a:t>
                      </a:r>
                      <a:r>
                        <a:rPr lang="en-US" sz="2000" dirty="0" smtClean="0">
                          <a:effectLst/>
                        </a:rPr>
                        <a:t>iliac</a:t>
                      </a:r>
                      <a:r>
                        <a:rPr lang="en-US" sz="2000" baseline="0" dirty="0" smtClean="0">
                          <a:effectLst/>
                        </a:rPr>
                        <a:t> crest bone graft</a:t>
                      </a:r>
                      <a:r>
                        <a:rPr lang="en-US" sz="2000" dirty="0" smtClean="0">
                          <a:effectLst/>
                        </a:rPr>
                        <a:t>, bone</a:t>
                      </a:r>
                      <a:r>
                        <a:rPr lang="en-US" sz="2000" baseline="0" dirty="0" smtClean="0">
                          <a:effectLst/>
                        </a:rPr>
                        <a:t> and </a:t>
                      </a:r>
                      <a:r>
                        <a:rPr lang="en-US" sz="2000" dirty="0" smtClean="0">
                          <a:effectLst/>
                        </a:rPr>
                        <a:t>cartilage </a:t>
                      </a:r>
                      <a:r>
                        <a:rPr lang="en-US" sz="2000" dirty="0">
                          <a:effectLst/>
                        </a:rPr>
                        <a:t>allograft, </a:t>
                      </a:r>
                      <a:r>
                        <a:rPr lang="en-US" sz="2000" dirty="0" smtClean="0">
                          <a:effectLst/>
                        </a:rPr>
                        <a:t>and</a:t>
                      </a:r>
                      <a:r>
                        <a:rPr lang="en-US" sz="2000" baseline="0" dirty="0" smtClean="0">
                          <a:effectLst/>
                        </a:rPr>
                        <a:t> </a:t>
                      </a:r>
                      <a:r>
                        <a:rPr lang="en-US" sz="2000" dirty="0" smtClean="0">
                          <a:effectLst/>
                        </a:rPr>
                        <a:t>fixation</a:t>
                      </a: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r>
              <a:tr h="748818">
                <a:tc>
                  <a:txBody>
                    <a:bodyPr/>
                    <a:lstStyle/>
                    <a:p>
                      <a:pPr marL="0" marR="0">
                        <a:lnSpc>
                          <a:spcPct val="107000"/>
                        </a:lnSpc>
                        <a:spcBef>
                          <a:spcPts val="0"/>
                        </a:spcBef>
                        <a:spcAft>
                          <a:spcPts val="0"/>
                        </a:spcAft>
                      </a:pPr>
                      <a:r>
                        <a:rPr lang="en-US" sz="2400" b="0" dirty="0">
                          <a:solidFill>
                            <a:schemeClr val="tx1"/>
                          </a:solidFill>
                          <a:effectLst/>
                        </a:rPr>
                        <a:t>3</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nSpc>
                          <a:spcPct val="107000"/>
                        </a:lnSpc>
                        <a:spcBef>
                          <a:spcPts val="0"/>
                        </a:spcBef>
                        <a:spcAft>
                          <a:spcPts val="0"/>
                        </a:spcAft>
                      </a:pPr>
                      <a:r>
                        <a:rPr lang="en-US" sz="2400" dirty="0">
                          <a:effectLst/>
                        </a:rPr>
                        <a:t>15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nSpc>
                          <a:spcPct val="107000"/>
                        </a:lnSpc>
                        <a:spcBef>
                          <a:spcPts val="0"/>
                        </a:spcBef>
                        <a:spcAft>
                          <a:spcPts val="0"/>
                        </a:spcAft>
                      </a:pPr>
                      <a:r>
                        <a:rPr lang="en-US" sz="2400" dirty="0">
                          <a:effectLst/>
                        </a:rPr>
                        <a:t>6.08 cm</a:t>
                      </a:r>
                      <a:r>
                        <a:rPr lang="en-US" sz="2400" baseline="30000" dirty="0">
                          <a:effectLst/>
                        </a:rPr>
                        <a:t>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nSpc>
                          <a:spcPct val="107000"/>
                        </a:lnSpc>
                        <a:spcBef>
                          <a:spcPts val="0"/>
                        </a:spcBef>
                        <a:spcAft>
                          <a:spcPts val="0"/>
                        </a:spcAft>
                      </a:pPr>
                      <a:r>
                        <a:rPr lang="en-US" sz="2000" dirty="0" smtClean="0">
                          <a:effectLst/>
                        </a:rPr>
                        <a:t>Curettage</a:t>
                      </a:r>
                      <a:r>
                        <a:rPr lang="en-US" sz="2000" baseline="0" dirty="0" smtClean="0">
                          <a:effectLst/>
                        </a:rPr>
                        <a:t> </a:t>
                      </a:r>
                      <a:r>
                        <a:rPr lang="en-US" sz="2000" dirty="0" smtClean="0">
                          <a:effectLst/>
                        </a:rPr>
                        <a:t>resection of</a:t>
                      </a:r>
                      <a:r>
                        <a:rPr lang="en-US" sz="2000" baseline="0" dirty="0" smtClean="0">
                          <a:effectLst/>
                        </a:rPr>
                        <a:t> right</a:t>
                      </a:r>
                      <a:r>
                        <a:rPr lang="en-US" sz="2000" dirty="0" smtClean="0">
                          <a:effectLst/>
                        </a:rPr>
                        <a:t> </a:t>
                      </a:r>
                      <a:r>
                        <a:rPr lang="en-US" sz="2000" dirty="0">
                          <a:effectLst/>
                        </a:rPr>
                        <a:t>femoral </a:t>
                      </a:r>
                      <a:r>
                        <a:rPr lang="en-US" sz="2000" dirty="0" smtClean="0">
                          <a:effectLst/>
                        </a:rPr>
                        <a:t>head,</a:t>
                      </a:r>
                      <a:r>
                        <a:rPr lang="en-US" sz="2000" baseline="0" dirty="0" smtClean="0">
                          <a:effectLst/>
                        </a:rPr>
                        <a:t> iliac crest bone graft, and fixation.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r>
            </a:tbl>
          </a:graphicData>
        </a:graphic>
      </p:graphicFrame>
      <p:sp>
        <p:nvSpPr>
          <p:cNvPr id="13" name="TextBox 12"/>
          <p:cNvSpPr txBox="1"/>
          <p:nvPr/>
        </p:nvSpPr>
        <p:spPr>
          <a:xfrm>
            <a:off x="1828800" y="25333404"/>
            <a:ext cx="11582400" cy="1107996"/>
          </a:xfrm>
          <a:prstGeom prst="rect">
            <a:avLst/>
          </a:prstGeom>
          <a:noFill/>
        </p:spPr>
        <p:txBody>
          <a:bodyPr wrap="square" rtlCol="0">
            <a:spAutoFit/>
          </a:bodyPr>
          <a:lstStyle/>
          <a:p>
            <a:r>
              <a:rPr lang="en-US" sz="3800" b="1" dirty="0" smtClean="0"/>
              <a:t>Table 1</a:t>
            </a:r>
            <a:r>
              <a:rPr lang="en-US" sz="2800" b="1" dirty="0" smtClean="0"/>
              <a:t>. </a:t>
            </a:r>
            <a:r>
              <a:rPr lang="en-US" sz="2800" dirty="0" smtClean="0"/>
              <a:t>Patients treated by the principal investigator. The mean age was 14.3 and the mean size of each lesion was 4.94 cm</a:t>
            </a:r>
            <a:r>
              <a:rPr lang="en-US" sz="2800" baseline="30000" dirty="0" smtClean="0"/>
              <a:t>3</a:t>
            </a:r>
            <a:r>
              <a:rPr lang="en-US" sz="2800" dirty="0" smtClean="0"/>
              <a:t>.</a:t>
            </a:r>
            <a:endParaRPr lang="en-US" sz="2800" dirty="0"/>
          </a:p>
        </p:txBody>
      </p:sp>
    </p:spTree>
    <p:extLst>
      <p:ext uri="{BB962C8B-B14F-4D97-AF65-F5344CB8AC3E}">
        <p14:creationId xmlns:p14="http://schemas.microsoft.com/office/powerpoint/2010/main" val="225125186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24">
      <a:dk1>
        <a:sysClr val="windowText" lastClr="000000"/>
      </a:dk1>
      <a:lt1>
        <a:sysClr val="window" lastClr="FFFFFF"/>
      </a:lt1>
      <a:dk2>
        <a:srgbClr val="1D4579"/>
      </a:dk2>
      <a:lt2>
        <a:srgbClr val="EEECE1"/>
      </a:lt2>
      <a:accent1>
        <a:srgbClr val="26449B"/>
      </a:accent1>
      <a:accent2>
        <a:srgbClr val="C0504D"/>
      </a:accent2>
      <a:accent3>
        <a:srgbClr val="020702"/>
      </a:accent3>
      <a:accent4>
        <a:srgbClr val="203F7E"/>
      </a:accent4>
      <a:accent5>
        <a:srgbClr val="1E3790"/>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21989</TotalTime>
  <Words>1261</Words>
  <Application>Microsoft Macintosh PowerPoint</Application>
  <PresentationFormat>Custom</PresentationFormat>
  <Paragraphs>60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Genigraphics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44x44</dc:title>
  <dc:creator>Jay Larson</dc:creator>
  <dc:description>Quality poster printing
www.genigraphics.com
1-800-790-4001</dc:description>
  <cp:lastModifiedBy>Hackensack</cp:lastModifiedBy>
  <cp:revision>334</cp:revision>
  <cp:lastPrinted>2013-02-12T02:21:55Z</cp:lastPrinted>
  <dcterms:created xsi:type="dcterms:W3CDTF">2013-02-10T21:14:48Z</dcterms:created>
  <dcterms:modified xsi:type="dcterms:W3CDTF">2017-11-01T15:56:37Z</dcterms:modified>
</cp:coreProperties>
</file>